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</p:sldMasterIdLst>
  <p:notesMasterIdLst>
    <p:notesMasterId r:id="rId27"/>
  </p:notesMasterIdLst>
  <p:sldIdLst>
    <p:sldId id="270" r:id="rId4"/>
    <p:sldId id="280" r:id="rId5"/>
    <p:sldId id="282" r:id="rId6"/>
    <p:sldId id="256" r:id="rId7"/>
    <p:sldId id="286" r:id="rId8"/>
    <p:sldId id="257" r:id="rId9"/>
    <p:sldId id="258" r:id="rId10"/>
    <p:sldId id="259" r:id="rId11"/>
    <p:sldId id="272" r:id="rId12"/>
    <p:sldId id="262" r:id="rId13"/>
    <p:sldId id="279" r:id="rId14"/>
    <p:sldId id="283" r:id="rId15"/>
    <p:sldId id="285" r:id="rId16"/>
    <p:sldId id="264" r:id="rId17"/>
    <p:sldId id="274" r:id="rId18"/>
    <p:sldId id="288" r:id="rId19"/>
    <p:sldId id="275" r:id="rId20"/>
    <p:sldId id="267" r:id="rId21"/>
    <p:sldId id="284" r:id="rId22"/>
    <p:sldId id="268" r:id="rId23"/>
    <p:sldId id="287" r:id="rId24"/>
    <p:sldId id="278" r:id="rId25"/>
    <p:sldId id="277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35A5"/>
    <a:srgbClr val="FFFFFF"/>
    <a:srgbClr val="FBF3FB"/>
    <a:srgbClr val="006400"/>
    <a:srgbClr val="005392"/>
    <a:srgbClr val="0065B0"/>
    <a:srgbClr val="FFE48F"/>
    <a:srgbClr val="A3E7FF"/>
    <a:srgbClr val="79DCFF"/>
    <a:srgbClr val="E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89876" autoAdjust="0"/>
  </p:normalViewPr>
  <p:slideViewPr>
    <p:cSldViewPr>
      <p:cViewPr>
        <p:scale>
          <a:sx n="67" d="100"/>
          <a:sy n="67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7BF772-EBC7-4C03-93A9-9A346D49D57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AF615F-5912-4DFB-8799-C400F30BFB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670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CEACAM1=</a:t>
            </a:r>
            <a:r>
              <a:rPr lang="en-US" baseline="0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carcinoembryonic</a:t>
            </a:r>
            <a:r>
              <a:rPr lang="en-US" dirty="0" smtClean="0"/>
              <a:t> antigen-related cell adhesion molecule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F615F-5912-4DFB-8799-C400F30BFBD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274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TCP: so named because it is synthesis is regulated by the same system that regulates cholera toxin production.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F615F-5912-4DFB-8799-C400F30BFBD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547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Darting motility=</a:t>
            </a:r>
            <a:r>
              <a:rPr lang="en-US" baseline="0" dirty="0" smtClean="0"/>
              <a:t> shooting star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F615F-5912-4DFB-8799-C400F30BFBD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31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Vibrio cholerae </a:t>
            </a:r>
            <a:r>
              <a:rPr lang="en-US" dirty="0" smtClean="0"/>
              <a:t>are grown for 24 hours in peptone water containing adequate amount of tryptophan and nitrate, they produce indole and reduce nitrate to nitrite. On adding a few drops of </a:t>
            </a:r>
            <a:r>
              <a:rPr lang="en-US" dirty="0" err="1" smtClean="0"/>
              <a:t>sulphuric</a:t>
            </a:r>
            <a:r>
              <a:rPr lang="en-US" dirty="0" smtClean="0"/>
              <a:t> acid, </a:t>
            </a:r>
            <a:r>
              <a:rPr lang="en-US" dirty="0" err="1" smtClean="0"/>
              <a:t>nitroso</a:t>
            </a:r>
            <a:r>
              <a:rPr lang="en-US" dirty="0" smtClean="0"/>
              <a:t>-indole is formed, which is red in color.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F615F-5912-4DFB-8799-C400F30BFBD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559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04928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69A4-599D-4787-9BC1-50CC2FD3588A}" type="datetimeFigureOut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29/04/1437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3ED1-FA92-4082-9060-4AD5F0CB58EF}" type="slidenum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34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69A4-599D-4787-9BC1-50CC2FD3588A}" type="datetimeFigureOut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29/04/1437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3ED1-FA92-4082-9060-4AD5F0CB58EF}" type="slidenum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303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69A4-599D-4787-9BC1-50CC2FD3588A}" type="datetimeFigureOut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29/04/1437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3ED1-FA92-4082-9060-4AD5F0CB58EF}" type="slidenum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381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69A4-599D-4787-9BC1-50CC2FD3588A}" type="datetimeFigureOut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29/04/1437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3ED1-FA92-4082-9060-4AD5F0CB58EF}" type="slidenum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730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69A4-599D-4787-9BC1-50CC2FD3588A}" type="datetimeFigureOut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29/04/1437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3ED1-FA92-4082-9060-4AD5F0CB58EF}" type="slidenum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013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69A4-599D-4787-9BC1-50CC2FD3588A}" type="datetimeFigureOut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29/04/1437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3ED1-FA92-4082-9060-4AD5F0CB58EF}" type="slidenum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635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69A4-599D-4787-9BC1-50CC2FD3588A}" type="datetimeFigureOut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29/04/1437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3ED1-FA92-4082-9060-4AD5F0CB58EF}" type="slidenum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37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69A4-599D-4787-9BC1-50CC2FD3588A}" type="datetimeFigureOut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29/04/1437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3ED1-FA92-4082-9060-4AD5F0CB58EF}" type="slidenum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32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69A4-599D-4787-9BC1-50CC2FD3588A}" type="datetimeFigureOut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29/04/1437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3ED1-FA92-4082-9060-4AD5F0CB58EF}" type="slidenum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01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69A4-599D-4787-9BC1-50CC2FD3588A}" type="datetimeFigureOut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29/04/1437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3ED1-FA92-4082-9060-4AD5F0CB58EF}" type="slidenum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22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769A4-599D-4787-9BC1-50CC2FD3588A}" type="datetimeFigureOut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29/04/1437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B3ED1-FA92-4082-9060-4AD5F0CB58EF}" type="slidenum">
              <a:rPr lang="ar-AE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005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044809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2/8/2016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9065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2/8/2016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060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2/8/2016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137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2/8/2016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9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2/8/2016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705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2/8/2016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702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2/8/2016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510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2/8/2016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552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2/8/2016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674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2/8/2016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871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2/8/2016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541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36128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2598-542B-4597-AD02-857577F23A3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DD713-D67F-4DE3-8F49-AEA480C5E447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C2598-542B-4597-AD02-857577F23A3A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DD713-D67F-4DE3-8F49-AEA480C5E447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F12769A4-599D-4787-9BC1-50CC2FD3588A}" type="datetimeFigureOut">
              <a:rPr lang="ar-AE" smtClean="0">
                <a:solidFill>
                  <a:srgbClr val="000000">
                    <a:tint val="75000"/>
                  </a:srgbClr>
                </a:solidFill>
              </a:rPr>
              <a:pPr rtl="1"/>
              <a:t>29/04/1437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A92B3ED1-FA92-4082-9060-4AD5F0CB58EF}" type="slidenum">
              <a:rPr lang="ar-AE" smtClean="0">
                <a:solidFill>
                  <a:srgbClr val="000000">
                    <a:tint val="75000"/>
                  </a:srgbClr>
                </a:solidFill>
              </a:rPr>
              <a:pPr rtl="1"/>
              <a:t>‹#›</a:t>
            </a:fld>
            <a:endParaRPr lang="ar-A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0193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C2598-542B-4597-AD02-857577F23A3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2/8/2016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DD713-D67F-4DE3-8F49-AEA480C5E447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7905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1600200"/>
            <a:ext cx="7117180" cy="3352800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en-US" sz="8800" b="1" dirty="0" smtClean="0">
                <a:solidFill>
                  <a:srgbClr val="7030A0"/>
                </a:solidFill>
              </a:rPr>
              <a:t>Non Invasive Enteritis </a:t>
            </a:r>
            <a:r>
              <a:rPr lang="en-US" sz="8800" b="1" dirty="0" smtClean="0">
                <a:solidFill>
                  <a:srgbClr val="7030A0"/>
                </a:solidFill>
                <a:latin typeface="Symbol" panose="05050102010706020507" pitchFamily="18" charset="2"/>
              </a:rPr>
              <a:t>II</a:t>
            </a:r>
            <a:endParaRPr lang="en-US" sz="8800" b="1"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898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>
              <a:spcAft>
                <a:spcPts val="0"/>
              </a:spcAft>
            </a:pPr>
            <a:r>
              <a:rPr lang="en-US" sz="3000" b="1" dirty="0" smtClean="0">
                <a:solidFill>
                  <a:srgbClr val="C00000"/>
                </a:solidFill>
              </a:rPr>
              <a:t>Clinical presentation:</a:t>
            </a:r>
          </a:p>
          <a:p>
            <a:pPr marL="457200" indent="-457200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50" dirty="0" smtClean="0">
                <a:solidFill>
                  <a:schemeClr val="tx1"/>
                </a:solidFill>
              </a:rPr>
              <a:t>Incubation period: 2 hours – 5 days (inoculum size)</a:t>
            </a:r>
          </a:p>
          <a:p>
            <a:pPr marL="457200" indent="-457200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50" dirty="0" smtClean="0">
                <a:solidFill>
                  <a:schemeClr val="tx1"/>
                </a:solidFill>
              </a:rPr>
              <a:t>Sever </a:t>
            </a:r>
            <a:r>
              <a:rPr lang="en-US" sz="2950" dirty="0" smtClean="0">
                <a:solidFill>
                  <a:srgbClr val="A535A5"/>
                </a:solidFill>
              </a:rPr>
              <a:t>watery diarrhea </a:t>
            </a:r>
            <a:r>
              <a:rPr lang="en-US" sz="2950" dirty="0" smtClean="0">
                <a:solidFill>
                  <a:schemeClr val="tx1"/>
                </a:solidFill>
              </a:rPr>
              <a:t>(rice water without </a:t>
            </a:r>
            <a:r>
              <a:rPr lang="en-US" sz="2950" dirty="0" err="1" smtClean="0">
                <a:solidFill>
                  <a:schemeClr val="tx1"/>
                </a:solidFill>
              </a:rPr>
              <a:t>faecal</a:t>
            </a:r>
            <a:r>
              <a:rPr lang="en-US" sz="2950" dirty="0" smtClean="0">
                <a:solidFill>
                  <a:schemeClr val="tx1"/>
                </a:solidFill>
              </a:rPr>
              <a:t> matter) and </a:t>
            </a:r>
            <a:r>
              <a:rPr lang="en-US" sz="2950" dirty="0" smtClean="0">
                <a:solidFill>
                  <a:srgbClr val="A535A5"/>
                </a:solidFill>
              </a:rPr>
              <a:t>vomiting</a:t>
            </a:r>
            <a:r>
              <a:rPr lang="en-US" sz="2950" dirty="0" smtClean="0">
                <a:solidFill>
                  <a:srgbClr val="0070C0"/>
                </a:solidFill>
              </a:rPr>
              <a:t> </a:t>
            </a:r>
            <a:r>
              <a:rPr lang="en-US" sz="2950" dirty="0" smtClean="0">
                <a:solidFill>
                  <a:schemeClr val="tx1"/>
                </a:solidFill>
              </a:rPr>
              <a:t>of clear fluid. No fever                                                          </a:t>
            </a:r>
            <a:r>
              <a:rPr lang="en-US" sz="2950" dirty="0" smtClean="0">
                <a:solidFill>
                  <a:srgbClr val="A535A5"/>
                </a:solidFill>
              </a:rPr>
              <a:t>Dehydration</a:t>
            </a:r>
            <a:r>
              <a:rPr lang="en-US" sz="2950" dirty="0" smtClean="0">
                <a:solidFill>
                  <a:schemeClr val="tx1"/>
                </a:solidFill>
              </a:rPr>
              <a:t> and </a:t>
            </a:r>
            <a:r>
              <a:rPr lang="en-US" sz="2950" dirty="0">
                <a:solidFill>
                  <a:srgbClr val="A535A5"/>
                </a:solidFill>
              </a:rPr>
              <a:t>electrolytes imbalance </a:t>
            </a:r>
            <a:r>
              <a:rPr lang="en-US" sz="2950" dirty="0" smtClean="0">
                <a:solidFill>
                  <a:schemeClr val="tx1"/>
                </a:solidFill>
              </a:rPr>
              <a:t>(patients may </a:t>
            </a:r>
            <a:r>
              <a:rPr lang="en-US" sz="2950" dirty="0">
                <a:solidFill>
                  <a:schemeClr val="tx1"/>
                </a:solidFill>
              </a:rPr>
              <a:t>lose 10-20 liters of </a:t>
            </a:r>
            <a:r>
              <a:rPr lang="en-US" sz="2950" dirty="0" smtClean="0">
                <a:solidFill>
                  <a:schemeClr val="tx1"/>
                </a:solidFill>
              </a:rPr>
              <a:t>fluid/ day) dry mouth and skin; decreased skin turgor</a:t>
            </a:r>
            <a:r>
              <a:rPr lang="en-US" sz="2950" dirty="0">
                <a:solidFill>
                  <a:schemeClr val="tx1"/>
                </a:solidFill>
              </a:rPr>
              <a:t>.</a:t>
            </a:r>
            <a:endParaRPr lang="en-US" sz="2950" dirty="0" smtClean="0">
              <a:solidFill>
                <a:schemeClr val="tx1"/>
              </a:solidFill>
            </a:endParaRPr>
          </a:p>
          <a:p>
            <a:pPr marL="457200" indent="-457200" algn="l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50" dirty="0" smtClean="0">
                <a:solidFill>
                  <a:srgbClr val="A535A5"/>
                </a:solidFill>
              </a:rPr>
              <a:t>Deep rapid breathing </a:t>
            </a:r>
            <a:r>
              <a:rPr lang="en-US" sz="2950" dirty="0" smtClean="0">
                <a:solidFill>
                  <a:schemeClr val="tx1"/>
                </a:solidFill>
              </a:rPr>
              <a:t>due to </a:t>
            </a:r>
            <a:r>
              <a:rPr lang="en-US" sz="2950" dirty="0" smtClean="0">
                <a:solidFill>
                  <a:srgbClr val="A535A5"/>
                </a:solidFill>
              </a:rPr>
              <a:t>acidosis</a:t>
            </a:r>
            <a:r>
              <a:rPr lang="en-US" sz="2950" dirty="0" smtClean="0">
                <a:solidFill>
                  <a:schemeClr val="tx1"/>
                </a:solidFill>
              </a:rPr>
              <a:t>: </a:t>
            </a:r>
          </a:p>
          <a:p>
            <a:pPr marL="457200" indent="-457200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50" dirty="0" smtClean="0">
                <a:solidFill>
                  <a:schemeClr val="bg1">
                    <a:lumMod val="50000"/>
                  </a:schemeClr>
                </a:solidFill>
              </a:rPr>
              <a:t>Rapid pulse.</a:t>
            </a:r>
          </a:p>
          <a:p>
            <a:pPr marL="457200" indent="-457200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50" dirty="0" smtClean="0">
                <a:solidFill>
                  <a:schemeClr val="bg1">
                    <a:lumMod val="50000"/>
                  </a:schemeClr>
                </a:solidFill>
              </a:rPr>
              <a:t>Coma (Na, Cl loss).</a:t>
            </a:r>
          </a:p>
          <a:p>
            <a:pPr marL="457200" indent="-457200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50" dirty="0" smtClean="0">
                <a:solidFill>
                  <a:schemeClr val="bg1">
                    <a:lumMod val="50000"/>
                  </a:schemeClr>
                </a:solidFill>
              </a:rPr>
              <a:t>Death: </a:t>
            </a:r>
            <a:r>
              <a:rPr lang="en-US" sz="2950" dirty="0" smtClean="0">
                <a:solidFill>
                  <a:schemeClr val="tx1"/>
                </a:solidFill>
              </a:rPr>
              <a:t>70% if not treated 0.5% with treatment.  </a:t>
            </a:r>
          </a:p>
        </p:txBody>
      </p:sp>
    </p:spTree>
    <p:extLst>
      <p:ext uri="{BB962C8B-B14F-4D97-AF65-F5344CB8AC3E}">
        <p14:creationId xmlns:p14="http://schemas.microsoft.com/office/powerpoint/2010/main" val="388695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84" r="5917"/>
          <a:stretch/>
        </p:blipFill>
        <p:spPr bwMode="auto">
          <a:xfrm>
            <a:off x="1066800" y="762000"/>
            <a:ext cx="2895600" cy="51958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50" y="762000"/>
            <a:ext cx="3181350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6600" y="152400"/>
            <a:ext cx="2809615" cy="46166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Rice water diarrhea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27219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86175" y="1552575"/>
            <a:ext cx="6496050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419600" cy="647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19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8763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116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76200" cy="1523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152400"/>
            <a:ext cx="8915400" cy="6477000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lvl="0">
              <a:spcAft>
                <a:spcPts val="0"/>
              </a:spcAft>
              <a:buClr>
                <a:srgbClr val="F9EBF9"/>
              </a:buClr>
            </a:pPr>
            <a:r>
              <a:rPr lang="en-US" sz="2950" b="1" dirty="0">
                <a:solidFill>
                  <a:srgbClr val="C00000"/>
                </a:solidFill>
              </a:rPr>
              <a:t>Laboratory diagnosis:</a:t>
            </a:r>
          </a:p>
          <a:p>
            <a:pPr lvl="0">
              <a:spcAft>
                <a:spcPts val="0"/>
              </a:spcAft>
              <a:buClr>
                <a:srgbClr val="F9EBF9"/>
              </a:buClr>
            </a:pPr>
            <a:r>
              <a:rPr lang="en-US" sz="2950" dirty="0">
                <a:solidFill>
                  <a:srgbClr val="C00000"/>
                </a:solidFill>
              </a:rPr>
              <a:t>Clinical specimens: </a:t>
            </a:r>
            <a:r>
              <a:rPr lang="en-US" sz="2950" dirty="0" smtClean="0">
                <a:solidFill>
                  <a:schemeClr val="tx1"/>
                </a:solidFill>
              </a:rPr>
              <a:t>stool</a:t>
            </a:r>
            <a:r>
              <a:rPr lang="en-US" sz="2950" dirty="0" smtClean="0">
                <a:solidFill>
                  <a:srgbClr val="C00000"/>
                </a:solidFill>
              </a:rPr>
              <a:t>.</a:t>
            </a:r>
          </a:p>
          <a:p>
            <a:pPr algn="l">
              <a:spcAft>
                <a:spcPts val="0"/>
              </a:spcAft>
            </a:pPr>
            <a:r>
              <a:rPr lang="en-US" sz="2950" u="sng" dirty="0" smtClean="0">
                <a:solidFill>
                  <a:srgbClr val="C00000"/>
                </a:solidFill>
              </a:rPr>
              <a:t>Microscopy (diagnostic in endemic area):</a:t>
            </a:r>
            <a:r>
              <a:rPr lang="en-US" sz="2950" dirty="0" smtClean="0">
                <a:solidFill>
                  <a:srgbClr val="C00000"/>
                </a:solidFill>
              </a:rPr>
              <a:t> </a:t>
            </a:r>
          </a:p>
          <a:p>
            <a:pPr marL="457200" lvl="0" indent="-457200" algn="l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50" dirty="0" smtClean="0">
                <a:solidFill>
                  <a:prstClr val="black"/>
                </a:solidFill>
              </a:rPr>
              <a:t>Wet mount: highly motile bacilli which stop moving when we add specific antisera.</a:t>
            </a:r>
          </a:p>
          <a:p>
            <a:pPr marL="457200" lvl="0" indent="-457200" algn="l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50" dirty="0" smtClean="0">
                <a:solidFill>
                  <a:prstClr val="black"/>
                </a:solidFill>
              </a:rPr>
              <a:t>Gram stain: Vibrios </a:t>
            </a:r>
            <a:r>
              <a:rPr lang="en-US" sz="2950" dirty="0">
                <a:solidFill>
                  <a:prstClr val="black"/>
                </a:solidFill>
              </a:rPr>
              <a:t>are </a:t>
            </a:r>
            <a:r>
              <a:rPr lang="en-US" sz="2950" dirty="0">
                <a:solidFill>
                  <a:srgbClr val="C00000"/>
                </a:solidFill>
              </a:rPr>
              <a:t>gram-negative</a:t>
            </a:r>
            <a:r>
              <a:rPr lang="en-US" sz="2950" dirty="0">
                <a:solidFill>
                  <a:srgbClr val="0070C0"/>
                </a:solidFill>
              </a:rPr>
              <a:t> </a:t>
            </a:r>
            <a:r>
              <a:rPr lang="en-US" sz="2950" b="1" dirty="0" smtClean="0">
                <a:solidFill>
                  <a:schemeClr val="tx1"/>
                </a:solidFill>
              </a:rPr>
              <a:t>curved</a:t>
            </a:r>
            <a:r>
              <a:rPr lang="en-US" sz="2950" dirty="0" smtClean="0">
                <a:solidFill>
                  <a:schemeClr val="tx1"/>
                </a:solidFill>
              </a:rPr>
              <a:t> </a:t>
            </a:r>
            <a:r>
              <a:rPr lang="en-US" sz="2950" dirty="0">
                <a:solidFill>
                  <a:schemeClr val="tx1"/>
                </a:solidFill>
              </a:rPr>
              <a:t>bacilli</a:t>
            </a:r>
            <a:r>
              <a:rPr lang="en-US" sz="2950" dirty="0">
                <a:solidFill>
                  <a:prstClr val="black"/>
                </a:solidFill>
              </a:rPr>
              <a:t>, </a:t>
            </a:r>
            <a:r>
              <a:rPr lang="en-US" sz="2950" b="1" dirty="0">
                <a:solidFill>
                  <a:prstClr val="black"/>
                </a:solidFill>
              </a:rPr>
              <a:t>motile</a:t>
            </a:r>
            <a:r>
              <a:rPr lang="en-US" sz="2950" dirty="0">
                <a:solidFill>
                  <a:prstClr val="black"/>
                </a:solidFill>
              </a:rPr>
              <a:t> with a </a:t>
            </a:r>
            <a:r>
              <a:rPr lang="en-US" sz="2950" b="1" dirty="0">
                <a:solidFill>
                  <a:schemeClr val="tx1"/>
                </a:solidFill>
              </a:rPr>
              <a:t>single</a:t>
            </a:r>
            <a:r>
              <a:rPr lang="en-US" sz="2950" dirty="0">
                <a:solidFill>
                  <a:srgbClr val="0070C0"/>
                </a:solidFill>
              </a:rPr>
              <a:t> </a:t>
            </a:r>
            <a:r>
              <a:rPr lang="en-US" sz="2950" dirty="0">
                <a:solidFill>
                  <a:schemeClr val="tx1"/>
                </a:solidFill>
              </a:rPr>
              <a:t>polar </a:t>
            </a:r>
            <a:r>
              <a:rPr lang="en-US" sz="2950" dirty="0" smtClean="0">
                <a:solidFill>
                  <a:schemeClr val="tx1"/>
                </a:solidFill>
              </a:rPr>
              <a:t>flagellum</a:t>
            </a:r>
            <a:r>
              <a:rPr lang="en-US" sz="2950" dirty="0" smtClean="0">
                <a:solidFill>
                  <a:prstClr val="black"/>
                </a:solidFill>
              </a:rPr>
              <a:t>.</a:t>
            </a:r>
          </a:p>
          <a:p>
            <a:pPr lvl="0">
              <a:spcAft>
                <a:spcPts val="0"/>
              </a:spcAft>
              <a:buClr>
                <a:schemeClr val="accent1">
                  <a:lumMod val="50000"/>
                </a:schemeClr>
              </a:buClr>
            </a:pPr>
            <a:r>
              <a:rPr lang="en-US" sz="2950" u="sng" dirty="0" smtClean="0">
                <a:solidFill>
                  <a:srgbClr val="C00000"/>
                </a:solidFill>
              </a:rPr>
              <a:t>Antigen detection</a:t>
            </a:r>
            <a:r>
              <a:rPr lang="en-US" sz="2950" u="sng" dirty="0">
                <a:solidFill>
                  <a:srgbClr val="C00000"/>
                </a:solidFill>
              </a:rPr>
              <a:t>:  </a:t>
            </a:r>
            <a:r>
              <a:rPr lang="en-US" sz="2950" dirty="0">
                <a:solidFill>
                  <a:schemeClr val="tx1"/>
                </a:solidFill>
              </a:rPr>
              <a:t>detect </a:t>
            </a:r>
            <a:r>
              <a:rPr lang="en-US" sz="2950" dirty="0" smtClean="0">
                <a:solidFill>
                  <a:schemeClr val="tx1"/>
                </a:solidFill>
              </a:rPr>
              <a:t>the </a:t>
            </a:r>
            <a:r>
              <a:rPr lang="en-US" sz="2950" dirty="0">
                <a:solidFill>
                  <a:schemeClr val="tx1"/>
                </a:solidFill>
              </a:rPr>
              <a:t>O1 or O139 </a:t>
            </a:r>
            <a:r>
              <a:rPr lang="en-US" sz="2950" dirty="0" smtClean="0">
                <a:solidFill>
                  <a:schemeClr val="tx1"/>
                </a:solidFill>
              </a:rPr>
              <a:t>antigens or the cholera toxin.</a:t>
            </a:r>
            <a:endParaRPr lang="en-US" sz="295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6" y="4800600"/>
            <a:ext cx="4119563" cy="1905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800600"/>
            <a:ext cx="4191000" cy="1905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88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lvl="0">
              <a:lnSpc>
                <a:spcPct val="110000"/>
              </a:lnSpc>
              <a:spcAft>
                <a:spcPts val="0"/>
              </a:spcAft>
              <a:buClr>
                <a:srgbClr val="E2A3E2">
                  <a:lumMod val="50000"/>
                </a:srgbClr>
              </a:buClr>
            </a:pPr>
            <a:r>
              <a:rPr lang="en-US" sz="2900" u="sng" dirty="0" smtClean="0">
                <a:solidFill>
                  <a:srgbClr val="C00000"/>
                </a:solidFill>
              </a:rPr>
              <a:t>Cultural and isolation (diagnostic in non endemic area i.e. gold standard) : </a:t>
            </a:r>
            <a:endParaRPr lang="en-US" sz="2900" u="sng" dirty="0">
              <a:solidFill>
                <a:srgbClr val="C00000"/>
              </a:solidFill>
            </a:endParaRPr>
          </a:p>
          <a:p>
            <a:pPr marL="457200" lvl="0" indent="-457200">
              <a:lnSpc>
                <a:spcPct val="110000"/>
              </a:lnSpc>
              <a:spcAft>
                <a:spcPts val="0"/>
              </a:spcAft>
              <a:buClr>
                <a:srgbClr val="E2A3E2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en-US" sz="2900" dirty="0">
                <a:solidFill>
                  <a:srgbClr val="C00000"/>
                </a:solidFill>
              </a:rPr>
              <a:t>M</a:t>
            </a:r>
            <a:r>
              <a:rPr lang="en-US" sz="2900" dirty="0" smtClean="0">
                <a:solidFill>
                  <a:srgbClr val="C00000"/>
                </a:solidFill>
              </a:rPr>
              <a:t>edia: </a:t>
            </a:r>
          </a:p>
          <a:p>
            <a:pPr marL="720000" lvl="1" indent="-457200" algn="l">
              <a:lnSpc>
                <a:spcPct val="110000"/>
              </a:lnSpc>
              <a:spcAft>
                <a:spcPts val="0"/>
              </a:spcAft>
              <a:buClr>
                <a:srgbClr val="E2A3E2">
                  <a:lumMod val="50000"/>
                </a:srgbClr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2900" b="1" dirty="0" smtClean="0">
                <a:solidFill>
                  <a:schemeClr val="tx1"/>
                </a:solidFill>
              </a:rPr>
              <a:t>Blood agar: </a:t>
            </a:r>
            <a:r>
              <a:rPr lang="en-US" sz="2900" dirty="0" smtClean="0">
                <a:solidFill>
                  <a:srgbClr val="000000"/>
                </a:solidFill>
              </a:rPr>
              <a:t>usually </a:t>
            </a:r>
            <a:r>
              <a:rPr lang="en-US" sz="2900" b="1" dirty="0">
                <a:solidFill>
                  <a:srgbClr val="000000"/>
                </a:solidFill>
              </a:rPr>
              <a:t>beta hemolytic </a:t>
            </a:r>
            <a:r>
              <a:rPr lang="en-US" sz="2900" dirty="0">
                <a:solidFill>
                  <a:srgbClr val="000000"/>
                </a:solidFill>
              </a:rPr>
              <a:t>(El Tor</a:t>
            </a:r>
            <a:r>
              <a:rPr lang="en-US" sz="2900" dirty="0" smtClean="0">
                <a:solidFill>
                  <a:srgbClr val="000000"/>
                </a:solidFill>
              </a:rPr>
              <a:t>).</a:t>
            </a:r>
            <a:endParaRPr lang="en-US" sz="2900" dirty="0"/>
          </a:p>
          <a:p>
            <a:pPr marL="720000" lvl="1" indent="-457200" algn="l">
              <a:lnSpc>
                <a:spcPct val="110000"/>
              </a:lnSpc>
              <a:spcAft>
                <a:spcPts val="0"/>
              </a:spcAft>
              <a:buClr>
                <a:srgbClr val="E2A3E2">
                  <a:lumMod val="50000"/>
                </a:srgbClr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2900" b="1" dirty="0" smtClean="0">
                <a:solidFill>
                  <a:schemeClr val="tx1"/>
                </a:solidFill>
              </a:rPr>
              <a:t>MacConkey's </a:t>
            </a:r>
            <a:r>
              <a:rPr lang="en-US" sz="2900" dirty="0">
                <a:solidFill>
                  <a:schemeClr val="tx1"/>
                </a:solidFill>
              </a:rPr>
              <a:t>agar: non-lactose fermenting </a:t>
            </a:r>
            <a:r>
              <a:rPr lang="en-US" sz="2900" dirty="0" smtClean="0">
                <a:solidFill>
                  <a:schemeClr val="tx1"/>
                </a:solidFill>
              </a:rPr>
              <a:t>colonies.</a:t>
            </a:r>
          </a:p>
          <a:p>
            <a:pPr marL="720000" lvl="1" indent="-457200" algn="l">
              <a:lnSpc>
                <a:spcPct val="110000"/>
              </a:lnSpc>
              <a:spcAft>
                <a:spcPts val="0"/>
              </a:spcAft>
              <a:buClr>
                <a:srgbClr val="E2A3E2">
                  <a:lumMod val="50000"/>
                </a:srgbClr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2900" b="1" dirty="0" smtClean="0">
                <a:solidFill>
                  <a:schemeClr val="tx1"/>
                </a:solidFill>
              </a:rPr>
              <a:t>Alkaline peptone water: </a:t>
            </a:r>
            <a:r>
              <a:rPr lang="en-US" sz="2900" dirty="0" smtClean="0">
                <a:solidFill>
                  <a:schemeClr val="tx1"/>
                </a:solidFill>
              </a:rPr>
              <a:t>Selective media; pH 8.5-9 </a:t>
            </a:r>
          </a:p>
          <a:p>
            <a:pPr marL="720000" lvl="1" indent="-457200" algn="l">
              <a:lnSpc>
                <a:spcPct val="110000"/>
              </a:lnSpc>
              <a:spcAft>
                <a:spcPts val="0"/>
              </a:spcAft>
              <a:buClr>
                <a:srgbClr val="E2A3E2">
                  <a:lumMod val="50000"/>
                </a:srgbClr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2900" b="1" dirty="0" smtClean="0">
                <a:solidFill>
                  <a:schemeClr val="tx1"/>
                </a:solidFill>
              </a:rPr>
              <a:t>TCBS: </a:t>
            </a:r>
            <a:r>
              <a:rPr lang="en-US" sz="2900" dirty="0">
                <a:solidFill>
                  <a:schemeClr val="tx1"/>
                </a:solidFill>
              </a:rPr>
              <a:t>Thiosulfate-citrate-bile salts-sucrose </a:t>
            </a:r>
            <a:r>
              <a:rPr lang="en-US" sz="2900" dirty="0" smtClean="0">
                <a:solidFill>
                  <a:schemeClr val="tx1"/>
                </a:solidFill>
              </a:rPr>
              <a:t>agar; Selective and differential</a:t>
            </a:r>
            <a:r>
              <a:rPr lang="en-US" sz="2900" dirty="0">
                <a:solidFill>
                  <a:schemeClr val="tx1"/>
                </a:solidFill>
              </a:rPr>
              <a:t> </a:t>
            </a:r>
            <a:r>
              <a:rPr lang="en-US" sz="2900" dirty="0" smtClean="0">
                <a:solidFill>
                  <a:schemeClr val="tx1"/>
                </a:solidFill>
              </a:rPr>
              <a:t>→ change the color from green to yellow.</a:t>
            </a:r>
            <a:endParaRPr lang="en-US" sz="2900" dirty="0">
              <a:solidFill>
                <a:schemeClr val="tx1"/>
              </a:solidFill>
            </a:endParaRPr>
          </a:p>
          <a:p>
            <a:pPr marL="457200" indent="-457200">
              <a:lnSpc>
                <a:spcPct val="110000"/>
              </a:lnSpc>
              <a:spcAft>
                <a:spcPts val="0"/>
              </a:spcAft>
              <a:buClr>
                <a:srgbClr val="E2A3E2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en-US" sz="2900" dirty="0">
                <a:solidFill>
                  <a:srgbClr val="C00000"/>
                </a:solidFill>
              </a:rPr>
              <a:t>Biochemical reactions</a:t>
            </a:r>
            <a:r>
              <a:rPr lang="en-US" sz="2900" dirty="0" smtClean="0">
                <a:solidFill>
                  <a:srgbClr val="000000"/>
                </a:solidFill>
              </a:rPr>
              <a:t>:  catalase, oxidase  </a:t>
            </a:r>
            <a:r>
              <a:rPr lang="en-US" sz="2900" dirty="0">
                <a:solidFill>
                  <a:srgbClr val="000000"/>
                </a:solidFill>
              </a:rPr>
              <a:t>and indole positive and can reduce nitrate to </a:t>
            </a:r>
            <a:r>
              <a:rPr lang="en-US" sz="2900" dirty="0" smtClean="0">
                <a:solidFill>
                  <a:srgbClr val="000000"/>
                </a:solidFill>
              </a:rPr>
              <a:t>nitrite (cholera red reaction positive).</a:t>
            </a:r>
          </a:p>
        </p:txBody>
      </p:sp>
    </p:spTree>
    <p:extLst>
      <p:ext uri="{BB962C8B-B14F-4D97-AF65-F5344CB8AC3E}">
        <p14:creationId xmlns:p14="http://schemas.microsoft.com/office/powerpoint/2010/main" val="134199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610599" cy="4724399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C00000"/>
                </a:solidFill>
              </a:rPr>
              <a:t>Diagnosis </a:t>
            </a:r>
            <a:endParaRPr lang="ar-EG" sz="32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900" u="sng" dirty="0" smtClean="0">
                <a:solidFill>
                  <a:srgbClr val="C00000"/>
                </a:solidFill>
              </a:rPr>
              <a:t>Serotyping </a:t>
            </a:r>
            <a:r>
              <a:rPr lang="en-US" sz="2900" u="sng" dirty="0">
                <a:solidFill>
                  <a:srgbClr val="C00000"/>
                </a:solidFill>
              </a:rPr>
              <a:t>and biotyping</a:t>
            </a:r>
            <a:r>
              <a:rPr lang="en-US" b="1" dirty="0">
                <a:solidFill>
                  <a:srgbClr val="000000"/>
                </a:solidFill>
              </a:rPr>
              <a:t>: </a:t>
            </a:r>
            <a:r>
              <a:rPr lang="en-US" sz="2900" dirty="0"/>
              <a:t>Epidemiological </a:t>
            </a:r>
            <a:r>
              <a:rPr lang="en-US" sz="2900" dirty="0" smtClean="0"/>
              <a:t>purposes.</a:t>
            </a:r>
            <a:endParaRPr lang="en-US" sz="2900" dirty="0"/>
          </a:p>
          <a:p>
            <a:pPr marL="0" indent="0">
              <a:buNone/>
            </a:pPr>
            <a:r>
              <a:rPr lang="en-US" sz="2900" u="sng" dirty="0" smtClean="0">
                <a:solidFill>
                  <a:srgbClr val="C00000"/>
                </a:solidFill>
              </a:rPr>
              <a:t>PCR</a:t>
            </a:r>
            <a:r>
              <a:rPr lang="en-US" sz="2900" u="sng" dirty="0">
                <a:solidFill>
                  <a:srgbClr val="C00000"/>
                </a:solidFill>
              </a:rPr>
              <a:t>: </a:t>
            </a:r>
            <a:r>
              <a:rPr lang="en-US" sz="2900" dirty="0"/>
              <a:t>detect nucleic acid in the </a:t>
            </a:r>
            <a:r>
              <a:rPr lang="en-US" sz="2900" dirty="0" smtClean="0"/>
              <a:t>sample.</a:t>
            </a:r>
            <a:endParaRPr lang="en-US" sz="2900" dirty="0" smtClean="0"/>
          </a:p>
          <a:p>
            <a:pPr marL="0" indent="0">
              <a:buNone/>
            </a:pPr>
            <a:r>
              <a:rPr lang="en-US" sz="3200" b="1" u="sng" dirty="0">
                <a:solidFill>
                  <a:srgbClr val="C00000"/>
                </a:solidFill>
                <a:latin typeface="+mj-lt"/>
                <a:ea typeface="+mj-ea"/>
                <a:cs typeface="Trebuchet MS"/>
              </a:rPr>
              <a:t>Treatment: </a:t>
            </a:r>
          </a:p>
          <a:p>
            <a:pPr marL="0" indent="0">
              <a:buNone/>
            </a:pPr>
            <a:r>
              <a:rPr lang="en-US" sz="2800" dirty="0" smtClean="0"/>
              <a:t>- Fluid </a:t>
            </a:r>
            <a:r>
              <a:rPr lang="en-US" sz="2800" dirty="0"/>
              <a:t>and electrolyte replacement in early stage (life saving).</a:t>
            </a:r>
            <a:br>
              <a:rPr lang="en-US" sz="2800" dirty="0"/>
            </a:br>
            <a:r>
              <a:rPr lang="en-US" sz="2800" dirty="0"/>
              <a:t>- Antibiotics: Tetracycline or co-</a:t>
            </a:r>
            <a:r>
              <a:rPr lang="en-US" sz="2800" dirty="0" err="1"/>
              <a:t>trimoxazole</a:t>
            </a:r>
            <a:r>
              <a:rPr lang="en-US" sz="2800" dirty="0"/>
              <a:t>.</a:t>
            </a:r>
            <a:br>
              <a:rPr lang="en-US" sz="2800" dirty="0"/>
            </a:br>
            <a:endParaRPr lang="ar-EG" sz="2900" dirty="0"/>
          </a:p>
        </p:txBody>
      </p:sp>
    </p:spTree>
    <p:extLst>
      <p:ext uri="{BB962C8B-B14F-4D97-AF65-F5344CB8AC3E}">
        <p14:creationId xmlns:p14="http://schemas.microsoft.com/office/powerpoint/2010/main" val="23955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733800"/>
            <a:ext cx="8839200" cy="2895600"/>
          </a:xfrm>
          <a:ln>
            <a:solidFill>
              <a:srgbClr val="7030A0"/>
            </a:solidFill>
          </a:ln>
        </p:spPr>
        <p:txBody>
          <a:bodyPr/>
          <a:lstStyle/>
          <a:p>
            <a:r>
              <a:rPr lang="en-US" sz="2950" b="1" dirty="0" smtClean="0">
                <a:solidFill>
                  <a:srgbClr val="C00000"/>
                </a:solidFill>
              </a:rPr>
              <a:t>Prevention:</a:t>
            </a:r>
            <a:r>
              <a:rPr lang="en-US" sz="2950" dirty="0"/>
              <a:t/>
            </a:r>
            <a:br>
              <a:rPr lang="en-US" sz="2950" dirty="0"/>
            </a:br>
            <a:r>
              <a:rPr lang="en-US" sz="2950" dirty="0" smtClean="0"/>
              <a:t>-</a:t>
            </a:r>
            <a:r>
              <a:rPr lang="en-US" sz="2950" dirty="0"/>
              <a:t> </a:t>
            </a:r>
            <a:r>
              <a:rPr lang="en-US" sz="2950" dirty="0" smtClean="0"/>
              <a:t>Prevent </a:t>
            </a:r>
            <a:r>
              <a:rPr lang="en-US" sz="2950" dirty="0" smtClean="0"/>
              <a:t>transmission: food </a:t>
            </a:r>
            <a:r>
              <a:rPr lang="en-US" sz="2950" dirty="0" smtClean="0"/>
              <a:t>and water hygiene &amp; acidification of food.</a:t>
            </a:r>
            <a:br>
              <a:rPr lang="en-US" sz="2950" dirty="0" smtClean="0"/>
            </a:br>
            <a:r>
              <a:rPr lang="en-US" sz="2950" dirty="0" smtClean="0"/>
              <a:t>- Vaccines: killed vaccine with recombinant binding subunit of the cholera toxin.</a:t>
            </a:r>
            <a:endParaRPr lang="en-US" sz="295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762000"/>
            <a:ext cx="2781299" cy="24276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740419"/>
            <a:ext cx="2743200" cy="2536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98601" y="136470"/>
            <a:ext cx="1851597" cy="46166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Oxidase Test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086600" y="143466"/>
            <a:ext cx="1630383" cy="46166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Indole Test</a:t>
            </a:r>
            <a:endParaRPr lang="en-US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3467"/>
            <a:ext cx="3047999" cy="313313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306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553201"/>
          </a:xfrm>
          <a:noFill/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Non Cholera Vibrios</a:t>
            </a:r>
            <a:endParaRPr lang="en-US" sz="3200" dirty="0">
              <a:solidFill>
                <a:srgbClr val="C00000"/>
              </a:solidFill>
            </a:endParaRPr>
          </a:p>
          <a:p>
            <a:pPr lvl="0" algn="l">
              <a:spcAft>
                <a:spcPts val="0"/>
              </a:spcAft>
            </a:pPr>
            <a:r>
              <a:rPr lang="en-US" sz="3200" b="1" i="1" u="sng" dirty="0" smtClean="0">
                <a:solidFill>
                  <a:srgbClr val="C00000"/>
                </a:solidFill>
              </a:rPr>
              <a:t>Vibrio parahaemolyticus:</a:t>
            </a:r>
            <a:endParaRPr lang="en-US" sz="3200" u="sng" dirty="0" smtClean="0">
              <a:solidFill>
                <a:srgbClr val="C00000"/>
              </a:solidFill>
            </a:endParaRPr>
          </a:p>
          <a:p>
            <a:pPr marL="457200" lvl="0" indent="-457200" algn="l"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</a:rPr>
              <a:t>Halophilic microbes</a:t>
            </a:r>
            <a:r>
              <a:rPr lang="en-US" sz="3200" dirty="0">
                <a:solidFill>
                  <a:prstClr val="black"/>
                </a:solidFill>
              </a:rPr>
              <a:t>.</a:t>
            </a:r>
          </a:p>
          <a:p>
            <a:pPr marL="457200" lvl="0" indent="-457200" algn="l"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C00000"/>
                </a:solidFill>
              </a:rPr>
              <a:t>Transmission: </a:t>
            </a:r>
            <a:r>
              <a:rPr lang="en-US" sz="3200" dirty="0">
                <a:solidFill>
                  <a:prstClr val="black"/>
                </a:solidFill>
              </a:rPr>
              <a:t>consumption of undercooked or raw </a:t>
            </a:r>
            <a:r>
              <a:rPr lang="en-US" sz="3200" dirty="0" smtClean="0">
                <a:solidFill>
                  <a:prstClr val="black"/>
                </a:solidFill>
              </a:rPr>
              <a:t>seafood; shellfish</a:t>
            </a:r>
            <a:r>
              <a:rPr lang="en-US" sz="3200" dirty="0">
                <a:solidFill>
                  <a:prstClr val="black"/>
                </a:solidFill>
              </a:rPr>
              <a:t>, and crustaceans. </a:t>
            </a:r>
          </a:p>
          <a:p>
            <a:pPr marL="457200" lvl="0" indent="-457200"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C00000"/>
                </a:solidFill>
              </a:rPr>
              <a:t>Gastroenteritis: </a:t>
            </a:r>
            <a:r>
              <a:rPr lang="en-US" sz="3200" dirty="0" smtClean="0">
                <a:solidFill>
                  <a:schemeClr val="tx1"/>
                </a:solidFill>
              </a:rPr>
              <a:t>fever, </a:t>
            </a:r>
            <a:r>
              <a:rPr lang="en-US" sz="3200" dirty="0" smtClean="0">
                <a:solidFill>
                  <a:prstClr val="black"/>
                </a:solidFill>
              </a:rPr>
              <a:t>abdominal pain, </a:t>
            </a:r>
            <a:r>
              <a:rPr lang="en-US" sz="3200" dirty="0">
                <a:solidFill>
                  <a:prstClr val="black"/>
                </a:solidFill>
              </a:rPr>
              <a:t>watery diarrhea </a:t>
            </a:r>
            <a:r>
              <a:rPr lang="en-US" sz="3200" dirty="0" smtClean="0">
                <a:solidFill>
                  <a:prstClr val="black"/>
                </a:solidFill>
              </a:rPr>
              <a:t>some times with blood due to </a:t>
            </a:r>
            <a:r>
              <a:rPr lang="en-US" sz="3200" b="1" dirty="0" smtClean="0">
                <a:solidFill>
                  <a:prstClr val="black"/>
                </a:solidFill>
              </a:rPr>
              <a:t>invasive enteritis</a:t>
            </a:r>
            <a:r>
              <a:rPr lang="en-US" sz="3200" dirty="0" smtClean="0">
                <a:solidFill>
                  <a:prstClr val="black"/>
                </a:solidFill>
              </a:rPr>
              <a:t>. </a:t>
            </a:r>
            <a:endParaRPr lang="en-US" sz="3200" dirty="0">
              <a:solidFill>
                <a:prstClr val="black"/>
              </a:solidFill>
            </a:endParaRPr>
          </a:p>
          <a:p>
            <a:pPr lvl="0" algn="l">
              <a:spcAft>
                <a:spcPts val="0"/>
              </a:spcAft>
            </a:pPr>
            <a:r>
              <a:rPr lang="en-US" sz="3200" b="1" i="1" u="sng" dirty="0">
                <a:solidFill>
                  <a:srgbClr val="006400"/>
                </a:solidFill>
              </a:rPr>
              <a:t>Vibrio </a:t>
            </a:r>
            <a:r>
              <a:rPr lang="en-US" sz="3200" b="1" i="1" u="sng" dirty="0" smtClean="0">
                <a:solidFill>
                  <a:srgbClr val="006400"/>
                </a:solidFill>
              </a:rPr>
              <a:t>vulnificus:</a:t>
            </a:r>
          </a:p>
          <a:p>
            <a:pPr marL="457200" lvl="0" indent="-457200">
              <a:spcAft>
                <a:spcPts val="0"/>
              </a:spcAft>
              <a:buClr>
                <a:srgbClr val="006400"/>
              </a:buClr>
              <a:buFont typeface="Wingdings" panose="05000000000000000000" pitchFamily="2" charset="2"/>
              <a:buChar char="§"/>
            </a:pPr>
            <a:r>
              <a:rPr lang="en-US" sz="3200" dirty="0" smtClean="0">
                <a:solidFill>
                  <a:schemeClr val="tx1"/>
                </a:solidFill>
              </a:rPr>
              <a:t>Halophilic vibrio.</a:t>
            </a:r>
          </a:p>
          <a:p>
            <a:pPr marL="457200" lvl="0" indent="-457200">
              <a:spcAft>
                <a:spcPts val="0"/>
              </a:spcAft>
              <a:buClr>
                <a:srgbClr val="006400"/>
              </a:buClr>
              <a:buFont typeface="Wingdings" panose="05000000000000000000" pitchFamily="2" charset="2"/>
              <a:buChar char="§"/>
            </a:pPr>
            <a:r>
              <a:rPr lang="en-US" sz="3200" dirty="0" smtClean="0">
                <a:solidFill>
                  <a:srgbClr val="006400"/>
                </a:solidFill>
              </a:rPr>
              <a:t>Transmission</a:t>
            </a:r>
            <a:r>
              <a:rPr lang="en-US" sz="3200" dirty="0">
                <a:solidFill>
                  <a:srgbClr val="006400"/>
                </a:solidFill>
              </a:rPr>
              <a:t>: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undercooked shellfish or exposure of wound to salt water.</a:t>
            </a:r>
          </a:p>
          <a:p>
            <a:pPr marL="457200" lvl="0" indent="-457200" algn="l">
              <a:spcAft>
                <a:spcPts val="0"/>
              </a:spcAft>
              <a:buClr>
                <a:srgbClr val="006400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solidFill>
                  <a:schemeClr val="tx1"/>
                </a:solidFill>
              </a:rPr>
              <a:t>Invasive enteritis</a:t>
            </a:r>
            <a:r>
              <a:rPr lang="en-US" sz="3200" dirty="0" smtClean="0">
                <a:solidFill>
                  <a:schemeClr val="tx1"/>
                </a:solidFill>
              </a:rPr>
              <a:t>; </a:t>
            </a:r>
            <a:r>
              <a:rPr lang="en-US" sz="3200" dirty="0" smtClean="0">
                <a:solidFill>
                  <a:prstClr val="black"/>
                </a:solidFill>
              </a:rPr>
              <a:t>associated </a:t>
            </a:r>
            <a:r>
              <a:rPr lang="en-US" sz="3200" dirty="0">
                <a:solidFill>
                  <a:prstClr val="black"/>
                </a:solidFill>
              </a:rPr>
              <a:t>with high </a:t>
            </a:r>
            <a:r>
              <a:rPr lang="en-US" sz="3200" dirty="0" smtClean="0">
                <a:solidFill>
                  <a:prstClr val="black"/>
                </a:solidFill>
              </a:rPr>
              <a:t>mortality rate </a:t>
            </a:r>
            <a:r>
              <a:rPr lang="en-US" sz="3200" dirty="0" smtClean="0">
                <a:solidFill>
                  <a:srgbClr val="006400"/>
                </a:solidFill>
              </a:rPr>
              <a:t>(septicemia and death)</a:t>
            </a:r>
            <a:r>
              <a:rPr lang="en-US" sz="3200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 algn="l">
              <a:spcAft>
                <a:spcPts val="0"/>
              </a:spcAft>
              <a:buClr>
                <a:srgbClr val="006400"/>
              </a:buClr>
              <a:buFont typeface="Wingdings" panose="05000000000000000000" pitchFamily="2" charset="2"/>
              <a:buChar char="§"/>
            </a:pPr>
            <a:r>
              <a:rPr lang="en-US" sz="3200" dirty="0" smtClean="0">
                <a:solidFill>
                  <a:prstClr val="black"/>
                </a:solidFill>
              </a:rPr>
              <a:t>Wound </a:t>
            </a:r>
            <a:r>
              <a:rPr lang="en-US" sz="3200" dirty="0" smtClean="0">
                <a:solidFill>
                  <a:prstClr val="black"/>
                </a:solidFill>
              </a:rPr>
              <a:t>infection.</a:t>
            </a:r>
            <a:endParaRPr 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52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3886200" cy="640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4800"/>
            <a:ext cx="4191000" cy="640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5000" y="97690"/>
            <a:ext cx="4572000" cy="430887"/>
          </a:xfrm>
          <a:prstGeom prst="rect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Flesh eating bacteria (</a:t>
            </a:r>
            <a:r>
              <a:rPr lang="en-US" sz="2200" b="1" i="1" dirty="0" smtClean="0"/>
              <a:t>V. vulnificus</a:t>
            </a:r>
            <a:r>
              <a:rPr lang="en-US" sz="2200" b="1" dirty="0" smtClean="0"/>
              <a:t>)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4228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76200"/>
            <a:ext cx="8915400" cy="662940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 rtl="0">
              <a:spcAft>
                <a:spcPts val="0"/>
              </a:spcAft>
              <a:buClr>
                <a:schemeClr val="bg1">
                  <a:lumMod val="50000"/>
                </a:schemeClr>
              </a:buClr>
            </a:pPr>
            <a:r>
              <a:rPr lang="en-US" sz="3200" b="1" dirty="0" smtClean="0">
                <a:solidFill>
                  <a:srgbClr val="C00000"/>
                </a:solidFill>
              </a:rPr>
              <a:t>Barriers to GIT infection:</a:t>
            </a:r>
          </a:p>
          <a:p>
            <a:pPr marL="571500" indent="-571500" algn="l" rtl="0"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00" dirty="0" smtClean="0">
                <a:solidFill>
                  <a:schemeClr val="tx1"/>
                </a:solidFill>
              </a:rPr>
              <a:t>Stomach acidity (low PH).</a:t>
            </a:r>
          </a:p>
          <a:p>
            <a:pPr marL="571500" indent="-571500"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00" dirty="0" smtClean="0">
                <a:solidFill>
                  <a:schemeClr val="tx1"/>
                </a:solidFill>
              </a:rPr>
              <a:t>Mucus </a:t>
            </a:r>
            <a:r>
              <a:rPr lang="en-US" sz="2900" dirty="0">
                <a:solidFill>
                  <a:schemeClr val="tx1"/>
                </a:solidFill>
              </a:rPr>
              <a:t>layer and gut motility (peristalsis</a:t>
            </a:r>
            <a:r>
              <a:rPr lang="en-US" sz="2900" dirty="0" smtClean="0">
                <a:solidFill>
                  <a:schemeClr val="tx1"/>
                </a:solidFill>
              </a:rPr>
              <a:t>)→ prevent </a:t>
            </a:r>
            <a:r>
              <a:rPr lang="en-US" sz="2900" dirty="0">
                <a:solidFill>
                  <a:schemeClr val="tx1"/>
                </a:solidFill>
              </a:rPr>
              <a:t>adhesion</a:t>
            </a:r>
            <a:r>
              <a:rPr lang="en-US" sz="2900" dirty="0" smtClean="0">
                <a:solidFill>
                  <a:schemeClr val="tx1"/>
                </a:solidFill>
              </a:rPr>
              <a:t>.                                                                    The </a:t>
            </a:r>
            <a:r>
              <a:rPr lang="en-US" sz="2900" dirty="0">
                <a:solidFill>
                  <a:schemeClr val="tx1"/>
                </a:solidFill>
              </a:rPr>
              <a:t>glycocalyx </a:t>
            </a:r>
            <a:r>
              <a:rPr lang="en-US" sz="2900" dirty="0" smtClean="0">
                <a:solidFill>
                  <a:schemeClr val="tx1"/>
                </a:solidFill>
              </a:rPr>
              <a:t>(mucin </a:t>
            </a:r>
            <a:r>
              <a:rPr lang="en-US" sz="2900" dirty="0">
                <a:solidFill>
                  <a:schemeClr val="tx1"/>
                </a:solidFill>
              </a:rPr>
              <a:t>rich layer) </a:t>
            </a:r>
            <a:r>
              <a:rPr lang="en-US" sz="2900" dirty="0" smtClean="0">
                <a:solidFill>
                  <a:schemeClr val="tx1"/>
                </a:solidFill>
              </a:rPr>
              <a:t>covers </a:t>
            </a:r>
            <a:r>
              <a:rPr lang="en-US" sz="2900" dirty="0">
                <a:solidFill>
                  <a:schemeClr val="tx1"/>
                </a:solidFill>
              </a:rPr>
              <a:t>the epithelial cells </a:t>
            </a:r>
            <a:r>
              <a:rPr lang="en-US" sz="2900" dirty="0" smtClean="0">
                <a:solidFill>
                  <a:schemeClr val="tx1"/>
                </a:solidFill>
              </a:rPr>
              <a:t>surface→ </a:t>
            </a:r>
            <a:r>
              <a:rPr lang="en-US" sz="2900" dirty="0">
                <a:solidFill>
                  <a:schemeClr val="tx1"/>
                </a:solidFill>
              </a:rPr>
              <a:t>entrap </a:t>
            </a:r>
            <a:r>
              <a:rPr lang="en-US" sz="2900" dirty="0" smtClean="0">
                <a:solidFill>
                  <a:schemeClr val="tx1"/>
                </a:solidFill>
              </a:rPr>
              <a:t>invading bacteria</a:t>
            </a:r>
            <a:r>
              <a:rPr lang="en-US" sz="2900" dirty="0">
                <a:solidFill>
                  <a:schemeClr val="tx1"/>
                </a:solidFill>
              </a:rPr>
              <a:t>. </a:t>
            </a:r>
            <a:endParaRPr lang="en-US" sz="2900" dirty="0" smtClean="0">
              <a:solidFill>
                <a:schemeClr val="tx1"/>
              </a:solidFill>
            </a:endParaRPr>
          </a:p>
          <a:p>
            <a:pPr marL="571500" indent="-571500"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00" dirty="0" smtClean="0">
                <a:solidFill>
                  <a:schemeClr val="tx1"/>
                </a:solidFill>
              </a:rPr>
              <a:t>Shedding </a:t>
            </a:r>
            <a:r>
              <a:rPr lang="en-US" sz="2900" dirty="0">
                <a:solidFill>
                  <a:schemeClr val="tx1"/>
                </a:solidFill>
              </a:rPr>
              <a:t>of mucosal epithelium lining the </a:t>
            </a:r>
            <a:r>
              <a:rPr lang="en-US" sz="2900" dirty="0" smtClean="0">
                <a:solidFill>
                  <a:schemeClr val="tx1"/>
                </a:solidFill>
              </a:rPr>
              <a:t>GIT.</a:t>
            </a:r>
            <a:endParaRPr lang="en-US" sz="2900" dirty="0">
              <a:solidFill>
                <a:schemeClr val="tx1"/>
              </a:solidFill>
            </a:endParaRPr>
          </a:p>
          <a:p>
            <a:pPr marL="571500" indent="-571500"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00" dirty="0" smtClean="0">
                <a:solidFill>
                  <a:schemeClr val="tx1"/>
                </a:solidFill>
              </a:rPr>
              <a:t>Bile secretion prevent the growth of non-enteric bacteria and enveloped viruses.</a:t>
            </a:r>
          </a:p>
          <a:p>
            <a:pPr marL="571500" indent="-571500"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00" dirty="0">
                <a:solidFill>
                  <a:schemeClr val="tx1"/>
                </a:solidFill>
              </a:rPr>
              <a:t>M cells (microfold) of Peyer’s patches which have a surveillance function (sampling).</a:t>
            </a:r>
          </a:p>
          <a:p>
            <a:pPr marL="571500" indent="-571500"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00" dirty="0" smtClean="0">
                <a:solidFill>
                  <a:schemeClr val="tx1"/>
                </a:solidFill>
              </a:rPr>
              <a:t>Normal flora of intestinal tract. </a:t>
            </a:r>
          </a:p>
          <a:p>
            <a:pPr marL="571500" indent="-571500"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900" dirty="0" smtClean="0">
                <a:solidFill>
                  <a:schemeClr val="tx1"/>
                </a:solidFill>
              </a:rPr>
              <a:t>Secretory </a:t>
            </a:r>
            <a:r>
              <a:rPr lang="en-US" sz="2900" dirty="0">
                <a:solidFill>
                  <a:schemeClr val="tx1"/>
                </a:solidFill>
              </a:rPr>
              <a:t>IgA</a:t>
            </a:r>
            <a:r>
              <a:rPr lang="en-US" sz="2900" dirty="0" smtClean="0">
                <a:solidFill>
                  <a:schemeClr val="tx1"/>
                </a:solidFill>
              </a:rPr>
              <a:t>.</a:t>
            </a:r>
            <a:endParaRPr lang="en-US" sz="2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76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52400"/>
            <a:ext cx="8534400" cy="624840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lvl="0" algn="ctr"/>
            <a:r>
              <a:rPr lang="en-US" sz="3600" b="1" i="1" u="sng" dirty="0" smtClean="0">
                <a:solidFill>
                  <a:srgbClr val="C00000"/>
                </a:solidFill>
                <a:ea typeface="+mj-ea"/>
              </a:rPr>
              <a:t>Escherichia coli</a:t>
            </a:r>
            <a:r>
              <a:rPr lang="en-US" sz="3600" b="1" u="sng" dirty="0" smtClean="0">
                <a:solidFill>
                  <a:srgbClr val="C00000"/>
                </a:solidFill>
                <a:ea typeface="+mj-ea"/>
              </a:rPr>
              <a:t>:</a:t>
            </a:r>
          </a:p>
          <a:p>
            <a:pPr>
              <a:spcAft>
                <a:spcPts val="0"/>
              </a:spcAft>
              <a:buClr>
                <a:srgbClr val="EA0000"/>
              </a:buClr>
            </a:pPr>
            <a:r>
              <a:rPr lang="en-US" sz="2900" dirty="0" smtClean="0">
                <a:solidFill>
                  <a:srgbClr val="C00000"/>
                </a:solidFill>
                <a:ea typeface="+mj-ea"/>
              </a:rPr>
              <a:t>E. coli groups associated diarrhea:</a:t>
            </a:r>
          </a:p>
          <a:p>
            <a:pPr marL="1028700" lvl="1" indent="-571500" algn="l"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900" b="1" dirty="0" smtClean="0">
                <a:solidFill>
                  <a:schemeClr val="tx1"/>
                </a:solidFill>
                <a:ea typeface="+mj-ea"/>
              </a:rPr>
              <a:t>Watery diarrhea</a:t>
            </a:r>
            <a:r>
              <a:rPr lang="en-US" sz="2900" b="1" dirty="0" smtClean="0">
                <a:solidFill>
                  <a:schemeClr val="tx1"/>
                </a:solidFill>
                <a:ea typeface="+mj-ea"/>
              </a:rPr>
              <a:t>: </a:t>
            </a:r>
          </a:p>
          <a:p>
            <a:pPr lvl="1" algn="l">
              <a:spcAft>
                <a:spcPts val="0"/>
              </a:spcAft>
              <a:buClr>
                <a:srgbClr val="0070C0"/>
              </a:buClr>
            </a:pPr>
            <a:r>
              <a:rPr lang="en-US" sz="2900" b="1" dirty="0">
                <a:solidFill>
                  <a:schemeClr val="tx1"/>
                </a:solidFill>
                <a:ea typeface="+mj-ea"/>
              </a:rPr>
              <a:t> </a:t>
            </a:r>
            <a:r>
              <a:rPr lang="en-US" sz="2900" b="1" dirty="0" smtClean="0">
                <a:solidFill>
                  <a:schemeClr val="tx1"/>
                </a:solidFill>
                <a:ea typeface="+mj-ea"/>
              </a:rPr>
              <a:t>      </a:t>
            </a:r>
            <a:r>
              <a:rPr lang="en-US" sz="2900" dirty="0" smtClean="0">
                <a:solidFill>
                  <a:schemeClr val="tx1"/>
                </a:solidFill>
                <a:ea typeface="+mj-ea"/>
              </a:rPr>
              <a:t>Enteroaggregative </a:t>
            </a:r>
            <a:r>
              <a:rPr lang="en-US" sz="2900" i="1" dirty="0">
                <a:solidFill>
                  <a:schemeClr val="tx1"/>
                </a:solidFill>
                <a:ea typeface="+mj-ea"/>
              </a:rPr>
              <a:t>E. coli</a:t>
            </a:r>
          </a:p>
          <a:p>
            <a:pPr marL="1028700" lvl="1" indent="-571500" algn="l"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900" b="1" dirty="0" smtClean="0">
                <a:solidFill>
                  <a:schemeClr val="tx1"/>
                </a:solidFill>
                <a:ea typeface="+mj-ea"/>
              </a:rPr>
              <a:t>Watery toxin mediated diarrhea:</a:t>
            </a:r>
          </a:p>
          <a:p>
            <a:pPr marL="1485900" lvl="2" indent="-571500" algn="l">
              <a:spcAft>
                <a:spcPts val="0"/>
              </a:spcAft>
              <a:buClr>
                <a:srgbClr val="EA0000"/>
              </a:buClr>
              <a:buFont typeface="Courier New" panose="02070309020205020404" pitchFamily="49" charset="0"/>
              <a:buChar char="o"/>
            </a:pPr>
            <a:r>
              <a:rPr lang="en-US" sz="2900" dirty="0" smtClean="0">
                <a:solidFill>
                  <a:schemeClr val="tx1"/>
                </a:solidFill>
                <a:ea typeface="+mj-ea"/>
              </a:rPr>
              <a:t>Enterotoxigenic  </a:t>
            </a:r>
            <a:r>
              <a:rPr lang="en-US" sz="2900" i="1" dirty="0">
                <a:solidFill>
                  <a:schemeClr val="tx1"/>
                </a:solidFill>
                <a:ea typeface="+mj-ea"/>
              </a:rPr>
              <a:t>E. coli</a:t>
            </a:r>
            <a:r>
              <a:rPr lang="en-US" sz="2900" dirty="0">
                <a:solidFill>
                  <a:schemeClr val="tx1"/>
                </a:solidFill>
                <a:ea typeface="+mj-ea"/>
              </a:rPr>
              <a:t>.</a:t>
            </a:r>
          </a:p>
          <a:p>
            <a:pPr marL="1485900" lvl="2" indent="-571500" algn="l">
              <a:spcAft>
                <a:spcPts val="0"/>
              </a:spcAft>
              <a:buClr>
                <a:srgbClr val="EA0000"/>
              </a:buClr>
              <a:buFont typeface="Courier New" panose="02070309020205020404" pitchFamily="49" charset="0"/>
              <a:buChar char="o"/>
            </a:pPr>
            <a:r>
              <a:rPr lang="en-US" sz="2900" dirty="0" smtClean="0">
                <a:solidFill>
                  <a:schemeClr val="tx1"/>
                </a:solidFill>
                <a:ea typeface="+mj-ea"/>
              </a:rPr>
              <a:t>Enteropathogenic </a:t>
            </a:r>
            <a:r>
              <a:rPr lang="en-US" sz="2900" i="1" dirty="0">
                <a:solidFill>
                  <a:schemeClr val="tx1"/>
                </a:solidFill>
                <a:ea typeface="+mj-ea"/>
              </a:rPr>
              <a:t>E. </a:t>
            </a:r>
            <a:r>
              <a:rPr lang="en-US" sz="2900" i="1" dirty="0" smtClean="0">
                <a:solidFill>
                  <a:schemeClr val="tx1"/>
                </a:solidFill>
                <a:ea typeface="+mj-ea"/>
              </a:rPr>
              <a:t>coli</a:t>
            </a:r>
            <a:r>
              <a:rPr lang="en-US" sz="2900" dirty="0" smtClean="0">
                <a:solidFill>
                  <a:schemeClr val="tx1"/>
                </a:solidFill>
                <a:ea typeface="+mj-ea"/>
              </a:rPr>
              <a:t>.</a:t>
            </a:r>
          </a:p>
          <a:p>
            <a:pPr marL="1028700" lvl="1" indent="-571500" algn="l"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900" b="1" dirty="0" smtClean="0">
                <a:solidFill>
                  <a:schemeClr val="tx1"/>
                </a:solidFill>
                <a:ea typeface="+mj-ea"/>
              </a:rPr>
              <a:t>Bloody diarrhea due to invasive </a:t>
            </a:r>
            <a:r>
              <a:rPr lang="en-US" sz="2900" b="1" dirty="0">
                <a:solidFill>
                  <a:schemeClr val="tx1"/>
                </a:solidFill>
                <a:ea typeface="+mj-ea"/>
              </a:rPr>
              <a:t>enteritis</a:t>
            </a:r>
            <a:r>
              <a:rPr lang="en-US" sz="2900" b="1" dirty="0" smtClean="0">
                <a:solidFill>
                  <a:schemeClr val="tx1"/>
                </a:solidFill>
                <a:ea typeface="+mj-ea"/>
              </a:rPr>
              <a:t>:</a:t>
            </a:r>
          </a:p>
          <a:p>
            <a:pPr marL="1485900" lvl="2" indent="-571500" algn="l">
              <a:spcAft>
                <a:spcPts val="0"/>
              </a:spcAft>
              <a:buClr>
                <a:srgbClr val="EA0000"/>
              </a:buClr>
              <a:buFont typeface="Courier New" panose="02070309020205020404" pitchFamily="49" charset="0"/>
              <a:buChar char="o"/>
            </a:pPr>
            <a:r>
              <a:rPr lang="en-US" sz="2900" dirty="0" smtClean="0">
                <a:solidFill>
                  <a:schemeClr val="tx1"/>
                </a:solidFill>
                <a:ea typeface="+mj-ea"/>
              </a:rPr>
              <a:t>Enterohemorrhagic </a:t>
            </a:r>
            <a:r>
              <a:rPr lang="en-US" sz="2900" i="1" dirty="0" smtClean="0">
                <a:solidFill>
                  <a:schemeClr val="tx1"/>
                </a:solidFill>
                <a:ea typeface="+mj-ea"/>
              </a:rPr>
              <a:t>E. coli</a:t>
            </a:r>
            <a:r>
              <a:rPr lang="en-US" sz="2900" dirty="0" smtClean="0">
                <a:solidFill>
                  <a:schemeClr val="tx1"/>
                </a:solidFill>
                <a:ea typeface="+mj-ea"/>
              </a:rPr>
              <a:t>.</a:t>
            </a:r>
          </a:p>
          <a:p>
            <a:pPr marL="1485900" lvl="2" indent="-571500" algn="l">
              <a:spcAft>
                <a:spcPts val="0"/>
              </a:spcAft>
              <a:buClr>
                <a:srgbClr val="EA0000"/>
              </a:buClr>
              <a:buFont typeface="Courier New" panose="02070309020205020404" pitchFamily="49" charset="0"/>
              <a:buChar char="o"/>
            </a:pPr>
            <a:r>
              <a:rPr lang="en-US" sz="2900" dirty="0" smtClean="0">
                <a:solidFill>
                  <a:schemeClr val="tx1"/>
                </a:solidFill>
                <a:ea typeface="+mj-ea"/>
              </a:rPr>
              <a:t>Enteroinvasive </a:t>
            </a:r>
            <a:r>
              <a:rPr lang="en-US" sz="2900" i="1" dirty="0" smtClean="0">
                <a:solidFill>
                  <a:schemeClr val="tx1"/>
                </a:solidFill>
                <a:ea typeface="+mj-ea"/>
              </a:rPr>
              <a:t>E. coli.</a:t>
            </a:r>
          </a:p>
        </p:txBody>
      </p:sp>
    </p:spTree>
    <p:extLst>
      <p:ext uri="{BB962C8B-B14F-4D97-AF65-F5344CB8AC3E}">
        <p14:creationId xmlns:p14="http://schemas.microsoft.com/office/powerpoint/2010/main" val="121623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76200"/>
            <a:ext cx="8839200" cy="662940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>
              <a:spcAft>
                <a:spcPts val="0"/>
              </a:spcAft>
              <a:buClr>
                <a:srgbClr val="F9EBF9"/>
              </a:buClr>
            </a:pPr>
            <a:r>
              <a:rPr lang="en-US" sz="3000" b="1" u="sng" dirty="0" smtClean="0">
                <a:solidFill>
                  <a:srgbClr val="C00000"/>
                </a:solidFill>
              </a:rPr>
              <a:t>Enterotoxigenic </a:t>
            </a:r>
            <a:r>
              <a:rPr lang="en-US" sz="3000" b="1" i="1" u="sng" dirty="0" smtClean="0">
                <a:solidFill>
                  <a:srgbClr val="C00000"/>
                </a:solidFill>
              </a:rPr>
              <a:t>E. coli</a:t>
            </a:r>
            <a:r>
              <a:rPr lang="en-US" sz="3000" u="sng" dirty="0" smtClean="0">
                <a:solidFill>
                  <a:srgbClr val="C00000"/>
                </a:solidFill>
              </a:rPr>
              <a:t>:</a:t>
            </a:r>
            <a:r>
              <a:rPr lang="en-US" sz="3000" dirty="0" smtClean="0">
                <a:solidFill>
                  <a:srgbClr val="C00000"/>
                </a:solidFill>
              </a:rPr>
              <a:t> </a:t>
            </a:r>
            <a:endParaRPr lang="en-US" sz="3000" dirty="0" smtClean="0">
              <a:solidFill>
                <a:prstClr val="black"/>
              </a:solidFill>
            </a:endParaRPr>
          </a:p>
          <a:p>
            <a:pPr>
              <a:spcAft>
                <a:spcPts val="0"/>
              </a:spcAft>
              <a:buClr>
                <a:srgbClr val="F9EBF9"/>
              </a:buClr>
            </a:pPr>
            <a:r>
              <a:rPr lang="en-US" sz="2900" dirty="0" smtClean="0">
                <a:solidFill>
                  <a:prstClr val="black"/>
                </a:solidFill>
              </a:rPr>
              <a:t>the causative agent of </a:t>
            </a:r>
            <a:r>
              <a:rPr lang="en-US" sz="2900" b="1" dirty="0" smtClean="0">
                <a:solidFill>
                  <a:schemeClr val="tx1"/>
                </a:solidFill>
              </a:rPr>
              <a:t>traveler’s diarrhea.</a:t>
            </a:r>
          </a:p>
          <a:p>
            <a:pPr>
              <a:spcAft>
                <a:spcPts val="0"/>
              </a:spcAft>
              <a:buClr>
                <a:srgbClr val="F9EBF9"/>
              </a:buClr>
            </a:pPr>
            <a:r>
              <a:rPr lang="en-US" sz="2900" dirty="0" smtClean="0">
                <a:solidFill>
                  <a:srgbClr val="A535A5"/>
                </a:solidFill>
              </a:rPr>
              <a:t>Produce two enterotoxins:                                                                 - </a:t>
            </a:r>
            <a:r>
              <a:rPr lang="en-US" sz="2900" dirty="0" smtClean="0">
                <a:solidFill>
                  <a:schemeClr val="bg2">
                    <a:lumMod val="50000"/>
                  </a:schemeClr>
                </a:solidFill>
              </a:rPr>
              <a:t>Heat labile </a:t>
            </a:r>
            <a:r>
              <a:rPr lang="en-US" sz="2900" dirty="0" smtClean="0">
                <a:solidFill>
                  <a:prstClr val="black"/>
                </a:solidFill>
              </a:rPr>
              <a:t>(LT): activate G protein and  adenylate cyclase; ↑</a:t>
            </a:r>
            <a:r>
              <a:rPr lang="en-US" sz="2900" dirty="0" err="1" smtClean="0">
                <a:solidFill>
                  <a:prstClr val="black"/>
                </a:solidFill>
              </a:rPr>
              <a:t>cAMP</a:t>
            </a:r>
            <a:r>
              <a:rPr lang="en-US" sz="2900" dirty="0" smtClean="0">
                <a:solidFill>
                  <a:prstClr val="black"/>
                </a:solidFill>
              </a:rPr>
              <a:t>. (</a:t>
            </a:r>
            <a:r>
              <a:rPr lang="en-US" sz="2900" dirty="0" smtClean="0">
                <a:solidFill>
                  <a:schemeClr val="tx1"/>
                </a:solidFill>
              </a:rPr>
              <a:t>same effect of cholera toxin).                                               </a:t>
            </a:r>
          </a:p>
          <a:p>
            <a:pPr>
              <a:spcAft>
                <a:spcPts val="0"/>
              </a:spcAft>
              <a:buClr>
                <a:srgbClr val="F9EBF9"/>
              </a:buClr>
            </a:pPr>
            <a:r>
              <a:rPr lang="en-US" sz="2900" dirty="0" smtClean="0">
                <a:solidFill>
                  <a:schemeClr val="tx1"/>
                </a:solidFill>
              </a:rPr>
              <a:t>- </a:t>
            </a:r>
            <a:r>
              <a:rPr lang="en-US" sz="2900" dirty="0" smtClean="0">
                <a:solidFill>
                  <a:schemeClr val="bg1">
                    <a:lumMod val="50000"/>
                  </a:schemeClr>
                </a:solidFill>
              </a:rPr>
              <a:t>Heat stable</a:t>
            </a:r>
            <a:r>
              <a:rPr lang="en-US" sz="2900" dirty="0" smtClean="0">
                <a:solidFill>
                  <a:srgbClr val="0070C0"/>
                </a:solidFill>
              </a:rPr>
              <a:t> </a:t>
            </a:r>
            <a:r>
              <a:rPr lang="en-US" sz="2900" dirty="0" smtClean="0">
                <a:solidFill>
                  <a:prstClr val="black"/>
                </a:solidFill>
              </a:rPr>
              <a:t>(ST): activate guanylate cyclase.                              </a:t>
            </a:r>
            <a:r>
              <a:rPr lang="en-US" sz="3200" b="1" dirty="0" smtClean="0">
                <a:solidFill>
                  <a:prstClr val="black"/>
                </a:solidFill>
              </a:rPr>
              <a:t>→</a:t>
            </a:r>
            <a:r>
              <a:rPr lang="en-US" sz="2900" dirty="0" smtClean="0">
                <a:solidFill>
                  <a:prstClr val="black"/>
                </a:solidFill>
              </a:rPr>
              <a:t> watery diarrhea.</a:t>
            </a:r>
          </a:p>
          <a:p>
            <a:pPr lvl="0">
              <a:spcAft>
                <a:spcPts val="0"/>
              </a:spcAft>
              <a:buClr>
                <a:schemeClr val="bg1">
                  <a:lumMod val="50000"/>
                </a:schemeClr>
              </a:buClr>
            </a:pPr>
            <a:r>
              <a:rPr lang="en-US" sz="3000" b="1" u="sng" dirty="0">
                <a:solidFill>
                  <a:srgbClr val="C00000"/>
                </a:solidFill>
              </a:rPr>
              <a:t>Enteropathogenic E. coli:</a:t>
            </a:r>
          </a:p>
          <a:p>
            <a:pPr lvl="0">
              <a:spcAft>
                <a:spcPts val="0"/>
              </a:spcAft>
              <a:buClr>
                <a:schemeClr val="bg1">
                  <a:lumMod val="50000"/>
                </a:schemeClr>
              </a:buClr>
            </a:pPr>
            <a:r>
              <a:rPr lang="en-US" sz="2900" dirty="0">
                <a:solidFill>
                  <a:prstClr val="black"/>
                </a:solidFill>
              </a:rPr>
              <a:t>Cause watery diarrhea in infants.     </a:t>
            </a:r>
          </a:p>
          <a:p>
            <a:pPr lvl="0">
              <a:spcAft>
                <a:spcPts val="0"/>
              </a:spcAft>
              <a:buClr>
                <a:schemeClr val="bg1">
                  <a:lumMod val="50000"/>
                </a:schemeClr>
              </a:buClr>
            </a:pPr>
            <a:r>
              <a:rPr lang="en-US" sz="2900" dirty="0">
                <a:solidFill>
                  <a:prstClr val="black"/>
                </a:solidFill>
              </a:rPr>
              <a:t>Adhere to the epithelial cells by </a:t>
            </a:r>
            <a:r>
              <a:rPr lang="en-US" sz="2900" dirty="0" err="1">
                <a:solidFill>
                  <a:prstClr val="black"/>
                </a:solidFill>
              </a:rPr>
              <a:t>Cfa</a:t>
            </a:r>
            <a:r>
              <a:rPr lang="en-US" sz="2900" dirty="0">
                <a:solidFill>
                  <a:prstClr val="black"/>
                </a:solidFill>
              </a:rPr>
              <a:t> pilus &amp; insert exotoxin </a:t>
            </a:r>
            <a:r>
              <a:rPr lang="en-US" sz="2900" dirty="0" err="1">
                <a:solidFill>
                  <a:prstClr val="black"/>
                </a:solidFill>
              </a:rPr>
              <a:t>Tir</a:t>
            </a:r>
            <a:r>
              <a:rPr lang="en-US" sz="2900" dirty="0">
                <a:solidFill>
                  <a:prstClr val="black"/>
                </a:solidFill>
              </a:rPr>
              <a:t> (translocation intimin receptor) </a:t>
            </a:r>
            <a:r>
              <a:rPr lang="en-US" sz="3200" b="1" dirty="0" smtClean="0">
                <a:solidFill>
                  <a:prstClr val="black"/>
                </a:solidFill>
              </a:rPr>
              <a:t>→</a:t>
            </a:r>
            <a:r>
              <a:rPr lang="en-US" sz="2900" dirty="0" smtClean="0">
                <a:solidFill>
                  <a:prstClr val="black"/>
                </a:solidFill>
              </a:rPr>
              <a:t> brush </a:t>
            </a:r>
            <a:r>
              <a:rPr lang="en-US" sz="2900" dirty="0">
                <a:solidFill>
                  <a:prstClr val="black"/>
                </a:solidFill>
              </a:rPr>
              <a:t>border </a:t>
            </a:r>
            <a:r>
              <a:rPr lang="en-US" sz="2900" dirty="0" smtClean="0">
                <a:solidFill>
                  <a:prstClr val="black"/>
                </a:solidFill>
              </a:rPr>
              <a:t>damage; </a:t>
            </a:r>
            <a:r>
              <a:rPr lang="en-US" sz="2900" dirty="0">
                <a:solidFill>
                  <a:prstClr val="black"/>
                </a:solidFill>
              </a:rPr>
              <a:t>malabsorption  and  watery diarrhea.</a:t>
            </a:r>
          </a:p>
          <a:p>
            <a:pPr lvl="0">
              <a:spcAft>
                <a:spcPts val="0"/>
              </a:spcAft>
              <a:buClr>
                <a:schemeClr val="bg1">
                  <a:lumMod val="50000"/>
                </a:schemeClr>
              </a:buClr>
            </a:pPr>
            <a:endParaRPr lang="en-US" sz="30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85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"/>
            <a:ext cx="8001000" cy="548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" y="5881687"/>
            <a:ext cx="8763000" cy="9144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 smtClean="0"/>
              <a:t>Ctx</a:t>
            </a:r>
            <a:r>
              <a:rPr lang="en-US" sz="2400" b="1" dirty="0" smtClean="0"/>
              <a:t>:</a:t>
            </a:r>
            <a:r>
              <a:rPr lang="en-US" sz="2400" dirty="0" smtClean="0"/>
              <a:t> cholera toxin. </a:t>
            </a:r>
            <a:r>
              <a:rPr lang="en-US" sz="2400" b="1" dirty="0" smtClean="0"/>
              <a:t>ST:</a:t>
            </a:r>
            <a:r>
              <a:rPr lang="en-US" sz="2400" dirty="0" smtClean="0"/>
              <a:t> heat stable toxin. </a:t>
            </a:r>
            <a:r>
              <a:rPr lang="en-US" sz="2400" b="1" dirty="0" smtClean="0"/>
              <a:t>LT:</a:t>
            </a:r>
            <a:r>
              <a:rPr lang="en-US" sz="2400" dirty="0" smtClean="0"/>
              <a:t> labile toxin.                  </a:t>
            </a:r>
            <a:r>
              <a:rPr lang="en-US" sz="2400" b="1" dirty="0" err="1" smtClean="0"/>
              <a:t>Cfa</a:t>
            </a:r>
            <a:r>
              <a:rPr lang="en-US" sz="2400" b="1" dirty="0" smtClean="0"/>
              <a:t>:</a:t>
            </a:r>
            <a:r>
              <a:rPr lang="en-US" sz="2400" dirty="0" smtClean="0"/>
              <a:t> colonization factor antigen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13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00"/>
          <a:stretch/>
        </p:blipFill>
        <p:spPr bwMode="auto">
          <a:xfrm>
            <a:off x="304800" y="3429000"/>
            <a:ext cx="8724900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6200"/>
            <a:ext cx="87249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71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8610600" cy="65531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6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763000" cy="6400800"/>
          </a:xfrm>
          <a:noFill/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lvl="0">
              <a:spcAft>
                <a:spcPts val="0"/>
              </a:spcAft>
            </a:pPr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</a:rPr>
              <a:t>Bacterial enteritis:</a:t>
            </a:r>
          </a:p>
          <a:p>
            <a:pPr marL="457200" indent="-457200">
              <a:spcAft>
                <a:spcPts val="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Non invasive </a:t>
            </a:r>
            <a:r>
              <a:rPr lang="en-US" sz="3500" b="1" dirty="0" smtClean="0">
                <a:solidFill>
                  <a:schemeClr val="bg1">
                    <a:lumMod val="50000"/>
                  </a:schemeClr>
                </a:solidFill>
              </a:rPr>
              <a:t>→</a:t>
            </a: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multiplication within the lumen and toxin production → watery diarrhea.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                                          </a:t>
            </a:r>
            <a:r>
              <a:rPr lang="en-US" sz="3200" dirty="0" smtClean="0">
                <a:solidFill>
                  <a:schemeClr val="tx1"/>
                </a:solidFill>
              </a:rPr>
              <a:t>Causative </a:t>
            </a:r>
            <a:r>
              <a:rPr lang="en-US" sz="3200" dirty="0">
                <a:solidFill>
                  <a:schemeClr val="tx1"/>
                </a:solidFill>
              </a:rPr>
              <a:t>agents:</a:t>
            </a:r>
          </a:p>
          <a:p>
            <a:pPr marL="1028700" lvl="1" indent="-571500" algn="l">
              <a:spcAft>
                <a:spcPts val="0"/>
              </a:spcAft>
              <a:buClr>
                <a:srgbClr val="7030A0"/>
              </a:buClr>
              <a:buSzPct val="90000"/>
              <a:buFont typeface="Courier New" panose="02070309020205020404" pitchFamily="49" charset="0"/>
              <a:buChar char="o"/>
            </a:pPr>
            <a:r>
              <a:rPr lang="en-US" sz="3200" i="1" dirty="0">
                <a:solidFill>
                  <a:schemeClr val="tx1"/>
                </a:solidFill>
              </a:rPr>
              <a:t>V. cholerae</a:t>
            </a:r>
            <a:r>
              <a:rPr lang="en-US" sz="3200" dirty="0">
                <a:solidFill>
                  <a:schemeClr val="tx1"/>
                </a:solidFill>
              </a:rPr>
              <a:t>.</a:t>
            </a:r>
          </a:p>
          <a:p>
            <a:pPr marL="1028700" lvl="1" indent="-571500" algn="l">
              <a:spcAft>
                <a:spcPts val="0"/>
              </a:spcAft>
              <a:buClr>
                <a:srgbClr val="7030A0"/>
              </a:buClr>
              <a:buSzPct val="90000"/>
              <a:buFont typeface="Courier New" panose="02070309020205020404" pitchFamily="49" charset="0"/>
              <a:buChar char="o"/>
            </a:pPr>
            <a:r>
              <a:rPr lang="en-US" sz="3200" i="1" dirty="0">
                <a:solidFill>
                  <a:schemeClr val="tx1"/>
                </a:solidFill>
              </a:rPr>
              <a:t>Enterobacteriaceae: </a:t>
            </a:r>
            <a:r>
              <a:rPr lang="en-US" sz="3200" dirty="0">
                <a:solidFill>
                  <a:schemeClr val="tx1"/>
                </a:solidFill>
              </a:rPr>
              <a:t>Enterotoxigenic</a:t>
            </a:r>
            <a:r>
              <a:rPr lang="en-US" sz="3200" i="1" dirty="0">
                <a:solidFill>
                  <a:schemeClr val="tx1"/>
                </a:solidFill>
              </a:rPr>
              <a:t> E. coli, </a:t>
            </a:r>
            <a:r>
              <a:rPr lang="en-US" sz="3200" dirty="0">
                <a:solidFill>
                  <a:schemeClr val="tx1"/>
                </a:solidFill>
              </a:rPr>
              <a:t>Enteropathogenic</a:t>
            </a:r>
            <a:r>
              <a:rPr lang="en-US" sz="3200" i="1" dirty="0">
                <a:solidFill>
                  <a:schemeClr val="tx1"/>
                </a:solidFill>
              </a:rPr>
              <a:t> E. coli</a:t>
            </a:r>
            <a:r>
              <a:rPr lang="en-US" sz="3200" dirty="0">
                <a:solidFill>
                  <a:schemeClr val="tx1"/>
                </a:solidFill>
              </a:rPr>
              <a:t>. 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200" lvl="0" indent="-457200">
              <a:spcAft>
                <a:spcPts val="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Local invasion </a:t>
            </a:r>
            <a:r>
              <a:rPr lang="en-US" sz="3500" b="1" dirty="0" smtClean="0">
                <a:solidFill>
                  <a:srgbClr val="E2A3E2">
                    <a:lumMod val="50000"/>
                  </a:srgbClr>
                </a:solidFill>
              </a:rPr>
              <a:t>→</a:t>
            </a:r>
            <a:r>
              <a:rPr lang="en-US" sz="3200" dirty="0" smtClean="0">
                <a:solidFill>
                  <a:srgbClr val="E2A3E2">
                    <a:lumMod val="50000"/>
                  </a:srgbClr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invade and destruct the mucosa and the epithelia → bloody diarrhea. E.g. Shigella </a:t>
            </a:r>
            <a:r>
              <a:rPr lang="en-US" sz="3200" dirty="0">
                <a:solidFill>
                  <a:schemeClr val="tx1"/>
                </a:solidFill>
              </a:rPr>
              <a:t>and </a:t>
            </a:r>
            <a:r>
              <a:rPr lang="en-US" sz="3200" dirty="0" smtClean="0">
                <a:solidFill>
                  <a:schemeClr val="tx1"/>
                </a:solidFill>
              </a:rPr>
              <a:t>Enterohemorrhagic </a:t>
            </a:r>
            <a:r>
              <a:rPr lang="en-US" sz="3200" i="1" dirty="0" smtClean="0">
                <a:solidFill>
                  <a:schemeClr val="tx1"/>
                </a:solidFill>
              </a:rPr>
              <a:t>E.coli</a:t>
            </a:r>
            <a:r>
              <a:rPr lang="en-US" sz="3200" dirty="0" smtClean="0">
                <a:solidFill>
                  <a:schemeClr val="tx1"/>
                </a:solidFill>
              </a:rPr>
              <a:t>, </a:t>
            </a:r>
            <a:r>
              <a:rPr lang="en-US" sz="3200" i="1" dirty="0" smtClean="0">
                <a:solidFill>
                  <a:schemeClr val="tx1"/>
                </a:solidFill>
              </a:rPr>
              <a:t>Campylobacter </a:t>
            </a:r>
            <a:r>
              <a:rPr lang="en-US" sz="3200" i="1" dirty="0">
                <a:solidFill>
                  <a:schemeClr val="tx1"/>
                </a:solidFill>
              </a:rPr>
              <a:t>jejuni</a:t>
            </a:r>
            <a:r>
              <a:rPr lang="en-US" sz="3200" b="1" dirty="0">
                <a:solidFill>
                  <a:schemeClr val="tx1"/>
                </a:solidFill>
              </a:rPr>
              <a:t>,</a:t>
            </a:r>
            <a:r>
              <a:rPr lang="en-US" sz="3200" i="1" dirty="0">
                <a:solidFill>
                  <a:schemeClr val="tx1"/>
                </a:solidFill>
              </a:rPr>
              <a:t> </a:t>
            </a:r>
            <a:r>
              <a:rPr lang="en-US" sz="3200" i="1" dirty="0" smtClean="0">
                <a:solidFill>
                  <a:schemeClr val="tx1"/>
                </a:solidFill>
              </a:rPr>
              <a:t>Salmonella </a:t>
            </a:r>
            <a:r>
              <a:rPr lang="en-US" sz="3200" i="1" dirty="0">
                <a:solidFill>
                  <a:schemeClr val="tx1"/>
                </a:solidFill>
              </a:rPr>
              <a:t>enteriditis </a:t>
            </a:r>
            <a:r>
              <a:rPr lang="en-US" sz="3200" dirty="0" smtClean="0">
                <a:solidFill>
                  <a:schemeClr val="tx1"/>
                </a:solidFill>
              </a:rPr>
              <a:t>…….</a:t>
            </a:r>
            <a:endParaRPr lang="en-US" sz="3200" i="1" dirty="0" smtClean="0">
              <a:solidFill>
                <a:schemeClr val="tx1"/>
              </a:solidFill>
            </a:endParaRPr>
          </a:p>
          <a:p>
            <a:pPr marL="571500" lvl="0" indent="-571500">
              <a:spcAft>
                <a:spcPts val="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A535A5"/>
                </a:solidFill>
              </a:rPr>
              <a:t>Systemic </a:t>
            </a:r>
            <a:r>
              <a:rPr lang="en-US" sz="3200" dirty="0" smtClean="0">
                <a:solidFill>
                  <a:srgbClr val="A535A5"/>
                </a:solidFill>
              </a:rPr>
              <a:t>invasion </a:t>
            </a:r>
            <a:r>
              <a:rPr lang="en-US" sz="3500" b="1" dirty="0" smtClean="0">
                <a:solidFill>
                  <a:srgbClr val="A535A5"/>
                </a:solidFill>
              </a:rPr>
              <a:t>→</a:t>
            </a:r>
            <a:r>
              <a:rPr lang="en-US" sz="3200" i="1" dirty="0" smtClean="0">
                <a:solidFill>
                  <a:srgbClr val="A535A5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Cuasative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bacteria can be isolated from the blood; </a:t>
            </a:r>
            <a:r>
              <a:rPr lang="en-US" sz="3200" i="1" dirty="0" smtClean="0">
                <a:solidFill>
                  <a:schemeClr val="tx1"/>
                </a:solidFill>
              </a:rPr>
              <a:t>Salmonella </a:t>
            </a:r>
            <a:r>
              <a:rPr lang="en-US" sz="3200" dirty="0" smtClean="0">
                <a:solidFill>
                  <a:schemeClr val="tx1"/>
                </a:solidFill>
              </a:rPr>
              <a:t>Typhi, Brucella.</a:t>
            </a:r>
          </a:p>
          <a:p>
            <a:pPr lvl="0"/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09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 w="3810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en-US" sz="3400" b="1" i="1" u="sng" dirty="0" smtClean="0">
                <a:solidFill>
                  <a:srgbClr val="C00000"/>
                </a:solidFill>
              </a:rPr>
              <a:t>Vibrio </a:t>
            </a:r>
            <a:r>
              <a:rPr lang="en-US" sz="3200" b="1" i="1" u="sng" dirty="0">
                <a:solidFill>
                  <a:srgbClr val="C00000"/>
                </a:solidFill>
              </a:rPr>
              <a:t>c</a:t>
            </a:r>
            <a:r>
              <a:rPr lang="en-US" sz="3200" b="1" i="1" u="sng" dirty="0" smtClean="0">
                <a:solidFill>
                  <a:srgbClr val="C00000"/>
                </a:solidFill>
              </a:rPr>
              <a:t>holerae</a:t>
            </a:r>
          </a:p>
          <a:p>
            <a:pPr>
              <a:spcAft>
                <a:spcPts val="0"/>
              </a:spcAft>
              <a:buClr>
                <a:srgbClr val="7030A0"/>
              </a:buClr>
            </a:pPr>
            <a:r>
              <a:rPr lang="en-US" sz="2950" b="1" i="1" dirty="0" smtClean="0">
                <a:solidFill>
                  <a:schemeClr val="bg1">
                    <a:lumMod val="50000"/>
                  </a:schemeClr>
                </a:solidFill>
              </a:rPr>
              <a:t>Vibrionaceae: </a:t>
            </a:r>
            <a:r>
              <a:rPr lang="en-US" sz="2950" dirty="0" smtClean="0">
                <a:solidFill>
                  <a:schemeClr val="tx1"/>
                </a:solidFill>
              </a:rPr>
              <a:t>gram negative rods, curved, motile by single polar flagellum. Alkaliphiles (pH 6.8-10</a:t>
            </a:r>
            <a:r>
              <a:rPr lang="en-US" sz="2950" dirty="0" smtClean="0">
                <a:solidFill>
                  <a:schemeClr val="tx1"/>
                </a:solidFill>
              </a:rPr>
              <a:t>).</a:t>
            </a:r>
            <a:endParaRPr lang="en-US" sz="2950" b="1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spcAft>
                <a:spcPts val="0"/>
              </a:spcAft>
              <a:buClr>
                <a:srgbClr val="7030A0"/>
              </a:buClr>
            </a:pPr>
            <a:r>
              <a:rPr lang="en-US" sz="2950" b="1" i="1" dirty="0" smtClean="0">
                <a:solidFill>
                  <a:schemeClr val="bg1">
                    <a:lumMod val="50000"/>
                  </a:schemeClr>
                </a:solidFill>
              </a:rPr>
              <a:t>Vibrionaceae</a:t>
            </a:r>
            <a:r>
              <a:rPr lang="en-US" sz="2950" b="1" dirty="0" smtClean="0">
                <a:solidFill>
                  <a:schemeClr val="bg1">
                    <a:lumMod val="50000"/>
                  </a:schemeClr>
                </a:solidFill>
              </a:rPr>
              <a:t> family: </a:t>
            </a:r>
          </a:p>
          <a:p>
            <a:pPr marL="1028700" lvl="1" indent="-571500" algn="l">
              <a:spcAft>
                <a:spcPts val="0"/>
              </a:spcAft>
              <a:buClr>
                <a:srgbClr val="7030A0"/>
              </a:buClr>
              <a:buFont typeface="Courier New" panose="02070309020205020404" pitchFamily="49" charset="0"/>
              <a:buChar char="o"/>
            </a:pPr>
            <a:r>
              <a:rPr lang="en-US" sz="2950" i="1" dirty="0" smtClean="0">
                <a:solidFill>
                  <a:schemeClr val="tx1"/>
                </a:solidFill>
              </a:rPr>
              <a:t>Vibrio cholerae → </a:t>
            </a:r>
            <a:r>
              <a:rPr lang="en-US" sz="2950" dirty="0" smtClean="0">
                <a:solidFill>
                  <a:schemeClr val="tx1"/>
                </a:solidFill>
              </a:rPr>
              <a:t>cholera</a:t>
            </a:r>
            <a:r>
              <a:rPr lang="en-US" sz="2950" i="1" dirty="0">
                <a:solidFill>
                  <a:schemeClr val="tx1"/>
                </a:solidFill>
              </a:rPr>
              <a:t> </a:t>
            </a:r>
            <a:r>
              <a:rPr lang="en-US" sz="2950" dirty="0" smtClean="0">
                <a:solidFill>
                  <a:schemeClr val="tx1"/>
                </a:solidFill>
              </a:rPr>
              <a:t>(watery diarrhea).</a:t>
            </a:r>
          </a:p>
          <a:p>
            <a:pPr marL="1028700" lvl="1" indent="-571500" algn="l">
              <a:spcAft>
                <a:spcPts val="0"/>
              </a:spcAft>
              <a:buClr>
                <a:srgbClr val="7030A0"/>
              </a:buClr>
              <a:buFont typeface="Courier New" panose="02070309020205020404" pitchFamily="49" charset="0"/>
              <a:buChar char="o"/>
            </a:pPr>
            <a:r>
              <a:rPr lang="en-US" sz="2950" i="1" dirty="0" smtClean="0">
                <a:solidFill>
                  <a:schemeClr val="tx1"/>
                </a:solidFill>
              </a:rPr>
              <a:t>Vibrio parahaemolyticus.</a:t>
            </a:r>
          </a:p>
          <a:p>
            <a:pPr marL="1028700" lvl="1" indent="-571500" algn="l">
              <a:spcAft>
                <a:spcPts val="0"/>
              </a:spcAft>
              <a:buClr>
                <a:srgbClr val="7030A0"/>
              </a:buClr>
              <a:buFont typeface="Courier New" panose="02070309020205020404" pitchFamily="49" charset="0"/>
              <a:buChar char="o"/>
            </a:pPr>
            <a:r>
              <a:rPr lang="en-US" sz="2950" i="1" dirty="0" smtClean="0">
                <a:solidFill>
                  <a:schemeClr val="tx1"/>
                </a:solidFill>
              </a:rPr>
              <a:t>Vibrio vulnificus.</a:t>
            </a:r>
          </a:p>
          <a:p>
            <a:pPr lvl="0">
              <a:spcAft>
                <a:spcPts val="0"/>
              </a:spcAft>
              <a:buClr>
                <a:srgbClr val="7030A0"/>
              </a:buClr>
            </a:pPr>
            <a:r>
              <a:rPr lang="en-US" sz="2950" i="1" dirty="0">
                <a:solidFill>
                  <a:srgbClr val="C00000"/>
                </a:solidFill>
              </a:rPr>
              <a:t>V. cholerae </a:t>
            </a:r>
            <a:r>
              <a:rPr lang="en-US" sz="2950" dirty="0">
                <a:solidFill>
                  <a:srgbClr val="000000"/>
                </a:solidFill>
              </a:rPr>
              <a:t>has ≈ 140 </a:t>
            </a:r>
            <a:r>
              <a:rPr lang="en-US" sz="2950" dirty="0" smtClean="0">
                <a:solidFill>
                  <a:schemeClr val="tx1"/>
                </a:solidFill>
              </a:rPr>
              <a:t>serotypes based on its LPS (O antigen). </a:t>
            </a:r>
            <a:r>
              <a:rPr lang="en-US" sz="2950" dirty="0">
                <a:solidFill>
                  <a:schemeClr val="tx1"/>
                </a:solidFill>
              </a:rPr>
              <a:t>Serotype</a:t>
            </a:r>
            <a:r>
              <a:rPr lang="en-US" sz="2950" dirty="0">
                <a:solidFill>
                  <a:srgbClr val="000000"/>
                </a:solidFill>
              </a:rPr>
              <a:t> </a:t>
            </a:r>
            <a:r>
              <a:rPr lang="en-US" sz="2950" dirty="0">
                <a:solidFill>
                  <a:srgbClr val="C00000"/>
                </a:solidFill>
              </a:rPr>
              <a:t>O1</a:t>
            </a:r>
            <a:r>
              <a:rPr lang="en-US" sz="2950" dirty="0">
                <a:solidFill>
                  <a:srgbClr val="000000"/>
                </a:solidFill>
              </a:rPr>
              <a:t> is the most common followed by serotype </a:t>
            </a:r>
            <a:r>
              <a:rPr lang="en-US" sz="2950" dirty="0">
                <a:solidFill>
                  <a:srgbClr val="C00000"/>
                </a:solidFill>
              </a:rPr>
              <a:t>O139</a:t>
            </a:r>
            <a:r>
              <a:rPr lang="en-US" sz="2950" dirty="0">
                <a:solidFill>
                  <a:srgbClr val="000000"/>
                </a:solidFill>
              </a:rPr>
              <a:t>.</a:t>
            </a:r>
          </a:p>
          <a:p>
            <a:pPr lvl="0">
              <a:spcAft>
                <a:spcPts val="0"/>
              </a:spcAft>
              <a:buClr>
                <a:srgbClr val="7030A0"/>
              </a:buClr>
            </a:pPr>
            <a:r>
              <a:rPr lang="en-US" sz="2950" i="1" dirty="0">
                <a:solidFill>
                  <a:srgbClr val="C00000"/>
                </a:solidFill>
              </a:rPr>
              <a:t>V. cholerae </a:t>
            </a:r>
            <a:r>
              <a:rPr lang="en-US" sz="2950" dirty="0" smtClean="0">
                <a:solidFill>
                  <a:srgbClr val="C00000"/>
                </a:solidFill>
              </a:rPr>
              <a:t>serotype</a:t>
            </a:r>
            <a:r>
              <a:rPr lang="en-US" sz="2950" i="1" dirty="0" smtClean="0">
                <a:solidFill>
                  <a:srgbClr val="C00000"/>
                </a:solidFill>
              </a:rPr>
              <a:t> </a:t>
            </a:r>
            <a:r>
              <a:rPr lang="en-US" sz="2950" b="1" dirty="0" smtClean="0">
                <a:solidFill>
                  <a:srgbClr val="C00000"/>
                </a:solidFill>
              </a:rPr>
              <a:t>O1</a:t>
            </a:r>
            <a:r>
              <a:rPr lang="en-US" sz="2950" dirty="0" smtClean="0">
                <a:solidFill>
                  <a:srgbClr val="C00000"/>
                </a:solidFill>
              </a:rPr>
              <a:t> </a:t>
            </a:r>
            <a:r>
              <a:rPr lang="en-US" sz="2950" dirty="0">
                <a:solidFill>
                  <a:srgbClr val="C00000"/>
                </a:solidFill>
              </a:rPr>
              <a:t>has</a:t>
            </a:r>
            <a:r>
              <a:rPr lang="en-US" sz="2950" dirty="0">
                <a:solidFill>
                  <a:srgbClr val="000000"/>
                </a:solidFill>
              </a:rPr>
              <a:t> </a:t>
            </a:r>
            <a:r>
              <a:rPr lang="en-US" sz="2950" dirty="0">
                <a:solidFill>
                  <a:srgbClr val="C00000"/>
                </a:solidFill>
              </a:rPr>
              <a:t>2 biotypes</a:t>
            </a:r>
            <a:r>
              <a:rPr lang="en-US" sz="2950" dirty="0">
                <a:solidFill>
                  <a:srgbClr val="000000"/>
                </a:solidFill>
              </a:rPr>
              <a:t>: </a:t>
            </a:r>
          </a:p>
          <a:p>
            <a:pPr marL="1028700" lvl="1" indent="-571500" algn="l">
              <a:spcAft>
                <a:spcPts val="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sz="2950" dirty="0" smtClean="0">
                <a:solidFill>
                  <a:srgbClr val="000000"/>
                </a:solidFill>
              </a:rPr>
              <a:t>Classical.</a:t>
            </a:r>
            <a:endParaRPr lang="en-US" sz="2950" dirty="0">
              <a:solidFill>
                <a:srgbClr val="000000"/>
              </a:solidFill>
            </a:endParaRPr>
          </a:p>
          <a:p>
            <a:pPr marL="1028700" lvl="1" indent="-571500" algn="l">
              <a:spcAft>
                <a:spcPts val="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sz="2950" dirty="0">
                <a:solidFill>
                  <a:srgbClr val="000000"/>
                </a:solidFill>
              </a:rPr>
              <a:t>El </a:t>
            </a:r>
            <a:r>
              <a:rPr lang="en-US" sz="2950" dirty="0" smtClean="0">
                <a:solidFill>
                  <a:srgbClr val="000000"/>
                </a:solidFill>
              </a:rPr>
              <a:t>Tor</a:t>
            </a:r>
            <a:r>
              <a:rPr lang="en-US" sz="2950" i="1" dirty="0" smtClean="0">
                <a:solidFill>
                  <a:schemeClr val="tx1"/>
                </a:solidFill>
              </a:rPr>
              <a:t>.</a:t>
            </a:r>
            <a:endParaRPr lang="en-US" sz="295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06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2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2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2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125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25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25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25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152400"/>
            <a:ext cx="8915400" cy="655320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lvl="0">
              <a:spcAft>
                <a:spcPts val="0"/>
              </a:spcAft>
              <a:buClr>
                <a:srgbClr val="7030A0"/>
              </a:buClr>
            </a:pPr>
            <a:r>
              <a:rPr lang="en-US" sz="3000" dirty="0" smtClean="0">
                <a:solidFill>
                  <a:srgbClr val="C00000"/>
                </a:solidFill>
              </a:rPr>
              <a:t>Epidemiology:</a:t>
            </a:r>
          </a:p>
          <a:p>
            <a:pPr marL="571500" lvl="0" indent="-571500">
              <a:spcAft>
                <a:spcPts val="0"/>
              </a:spcAft>
              <a:buClr>
                <a:srgbClr val="7030A0"/>
              </a:buClr>
              <a:buFont typeface="Courier New" panose="02070309020205020404" pitchFamily="49" charset="0"/>
              <a:buChar char="o"/>
            </a:pPr>
            <a:r>
              <a:rPr lang="en-US" sz="3000" i="1" dirty="0" smtClean="0">
                <a:solidFill>
                  <a:srgbClr val="C00000"/>
                </a:solidFill>
              </a:rPr>
              <a:t>Vibrio cholerae </a:t>
            </a:r>
            <a:r>
              <a:rPr lang="en-US" sz="3000" dirty="0">
                <a:solidFill>
                  <a:srgbClr val="C00000"/>
                </a:solidFill>
              </a:rPr>
              <a:t>O1 </a:t>
            </a:r>
            <a:r>
              <a:rPr lang="en-US" sz="3000" dirty="0" smtClean="0">
                <a:solidFill>
                  <a:srgbClr val="C00000"/>
                </a:solidFill>
              </a:rPr>
              <a:t>biotype </a:t>
            </a:r>
            <a:r>
              <a:rPr lang="en-US" sz="3000" b="1" dirty="0" smtClean="0">
                <a:solidFill>
                  <a:srgbClr val="C00000"/>
                </a:solidFill>
              </a:rPr>
              <a:t>classical</a:t>
            </a:r>
            <a:r>
              <a:rPr lang="en-US" sz="3000" dirty="0" smtClean="0">
                <a:solidFill>
                  <a:srgbClr val="C00000"/>
                </a:solidFill>
              </a:rPr>
              <a:t> </a:t>
            </a:r>
            <a:r>
              <a:rPr lang="en-US" sz="3000" dirty="0" smtClean="0">
                <a:solidFill>
                  <a:srgbClr val="000000"/>
                </a:solidFill>
              </a:rPr>
              <a:t>→ 6 pandemics </a:t>
            </a:r>
            <a:r>
              <a:rPr lang="en-US" sz="3000" dirty="0">
                <a:solidFill>
                  <a:srgbClr val="000000"/>
                </a:solidFill>
              </a:rPr>
              <a:t>in </a:t>
            </a:r>
            <a:r>
              <a:rPr lang="en-US" sz="3000" dirty="0" smtClean="0">
                <a:solidFill>
                  <a:srgbClr val="000000"/>
                </a:solidFill>
              </a:rPr>
              <a:t>Asia </a:t>
            </a:r>
            <a:r>
              <a:rPr lang="en-US" sz="3000" dirty="0">
                <a:solidFill>
                  <a:srgbClr val="000000"/>
                </a:solidFill>
              </a:rPr>
              <a:t>for </a:t>
            </a:r>
            <a:r>
              <a:rPr lang="en-US" sz="3000" dirty="0" smtClean="0">
                <a:solidFill>
                  <a:srgbClr val="000000"/>
                </a:solidFill>
              </a:rPr>
              <a:t>centuries.</a:t>
            </a:r>
            <a:endParaRPr lang="en-US" sz="3000" dirty="0" smtClean="0">
              <a:solidFill>
                <a:schemeClr val="tx1"/>
              </a:solidFill>
            </a:endParaRPr>
          </a:p>
          <a:p>
            <a:pPr marL="457200" indent="-457200">
              <a:spcAft>
                <a:spcPts val="0"/>
              </a:spcAft>
              <a:buClr>
                <a:srgbClr val="7030A0"/>
              </a:buClr>
              <a:buFont typeface="Courier New" panose="02070309020205020404" pitchFamily="49" charset="0"/>
              <a:buChar char="o"/>
            </a:pPr>
            <a:r>
              <a:rPr lang="en-US" sz="3000" i="1" dirty="0">
                <a:solidFill>
                  <a:srgbClr val="C00000"/>
                </a:solidFill>
              </a:rPr>
              <a:t>Vibrio cholerae </a:t>
            </a:r>
            <a:r>
              <a:rPr lang="en-US" sz="3000" dirty="0">
                <a:solidFill>
                  <a:srgbClr val="C00000"/>
                </a:solidFill>
              </a:rPr>
              <a:t>O1 biotype </a:t>
            </a:r>
            <a:r>
              <a:rPr lang="en-US" sz="3000" b="1" dirty="0">
                <a:solidFill>
                  <a:srgbClr val="C00000"/>
                </a:solidFill>
              </a:rPr>
              <a:t>El </a:t>
            </a:r>
            <a:r>
              <a:rPr lang="en-US" sz="3000" b="1" dirty="0" smtClean="0">
                <a:solidFill>
                  <a:srgbClr val="C00000"/>
                </a:solidFill>
              </a:rPr>
              <a:t>Tor</a:t>
            </a:r>
            <a:r>
              <a:rPr lang="en-US" sz="3000" dirty="0" smtClean="0">
                <a:solidFill>
                  <a:schemeClr val="tx1"/>
                </a:solidFill>
              </a:rPr>
              <a:t> was isolated </a:t>
            </a:r>
            <a:r>
              <a:rPr lang="en-US" sz="3000" dirty="0">
                <a:solidFill>
                  <a:schemeClr val="tx1"/>
                </a:solidFill>
              </a:rPr>
              <a:t>from pilgrims at El Tor </a:t>
            </a:r>
            <a:r>
              <a:rPr lang="en-US" sz="3000" dirty="0" smtClean="0">
                <a:solidFill>
                  <a:schemeClr val="tx1"/>
                </a:solidFill>
              </a:rPr>
              <a:t>station in 1905.It had caused the </a:t>
            </a:r>
            <a:r>
              <a:rPr lang="en-US" sz="3000" dirty="0" smtClean="0">
                <a:solidFill>
                  <a:schemeClr val="tx1"/>
                </a:solidFill>
              </a:rPr>
              <a:t>seventh pandemic </a:t>
            </a:r>
            <a:r>
              <a:rPr lang="en-US" sz="3000" dirty="0" smtClean="0">
                <a:solidFill>
                  <a:schemeClr val="tx1"/>
                </a:solidFill>
              </a:rPr>
              <a:t>in1961.</a:t>
            </a:r>
            <a:endParaRPr lang="en-US" sz="3000" dirty="0">
              <a:solidFill>
                <a:schemeClr val="tx1"/>
              </a:solidFill>
            </a:endParaRPr>
          </a:p>
          <a:p>
            <a:pPr marL="457200" indent="-457200" algn="l">
              <a:spcAft>
                <a:spcPts val="0"/>
              </a:spcAft>
              <a:buClr>
                <a:srgbClr val="7030A0"/>
              </a:buClr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schemeClr val="tx1"/>
                </a:solidFill>
              </a:rPr>
              <a:t>Infections with the new serotype </a:t>
            </a:r>
            <a:r>
              <a:rPr lang="en-US" sz="3000" i="1" dirty="0" smtClean="0">
                <a:solidFill>
                  <a:srgbClr val="C00000"/>
                </a:solidFill>
              </a:rPr>
              <a:t>Vibrio cholera </a:t>
            </a:r>
            <a:r>
              <a:rPr lang="en-US" sz="3000" dirty="0" smtClean="0">
                <a:solidFill>
                  <a:srgbClr val="C00000"/>
                </a:solidFill>
              </a:rPr>
              <a:t>O139 (</a:t>
            </a:r>
            <a:r>
              <a:rPr lang="en-US" sz="3000" i="1" dirty="0" smtClean="0">
                <a:solidFill>
                  <a:srgbClr val="C00000"/>
                </a:solidFill>
              </a:rPr>
              <a:t>Bengal</a:t>
            </a:r>
            <a:r>
              <a:rPr lang="en-US" sz="3000" dirty="0" smtClean="0">
                <a:solidFill>
                  <a:srgbClr val="C00000"/>
                </a:solidFill>
              </a:rPr>
              <a:t>)</a:t>
            </a:r>
            <a:r>
              <a:rPr lang="en-US" sz="3000" dirty="0" smtClean="0">
                <a:solidFill>
                  <a:schemeClr val="tx1"/>
                </a:solidFill>
              </a:rPr>
              <a:t> appeared in Bangladesh in 1990 and spread to India and other countries.</a:t>
            </a:r>
          </a:p>
          <a:p>
            <a:pPr marL="457200" indent="-457200" algn="l">
              <a:spcAft>
                <a:spcPts val="0"/>
              </a:spcAft>
              <a:buClr>
                <a:srgbClr val="7030A0"/>
              </a:buClr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schemeClr val="tx1"/>
                </a:solidFill>
              </a:rPr>
              <a:t>Cholera cause </a:t>
            </a:r>
            <a:r>
              <a:rPr lang="en-US" sz="3000" dirty="0" smtClean="0">
                <a:solidFill>
                  <a:schemeClr val="tx1"/>
                </a:solidFill>
              </a:rPr>
              <a:t>≈ 3 millions cases and 10000 deaths yearly</a:t>
            </a:r>
            <a:r>
              <a:rPr lang="en-US" sz="3000" dirty="0" smtClean="0">
                <a:solidFill>
                  <a:schemeClr val="tx1"/>
                </a:solidFill>
              </a:rPr>
              <a:t>.</a:t>
            </a:r>
            <a:endParaRPr lang="en-US" sz="3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21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sz="2900" b="1" dirty="0">
                <a:solidFill>
                  <a:srgbClr val="C00000"/>
                </a:solidFill>
              </a:rPr>
              <a:t>Pathogenesis and Microbial Virulence:</a:t>
            </a:r>
          </a:p>
          <a:p>
            <a:pPr algn="l">
              <a:spcAft>
                <a:spcPts val="0"/>
              </a:spcAft>
            </a:pPr>
            <a:r>
              <a:rPr lang="en-US" sz="2880" u="sng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Transmission</a:t>
            </a:r>
            <a:r>
              <a:rPr lang="en-US" sz="2880" u="sng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:</a:t>
            </a:r>
          </a:p>
          <a:p>
            <a:pPr>
              <a:spcAft>
                <a:spcPts val="0"/>
              </a:spcAft>
              <a:buClr>
                <a:srgbClr val="7030A0"/>
              </a:buClr>
            </a:pPr>
            <a:r>
              <a:rPr lang="en-US" sz="2880" dirty="0">
                <a:solidFill>
                  <a:srgbClr val="C00000"/>
                </a:solidFill>
              </a:rPr>
              <a:t>Source: </a:t>
            </a:r>
            <a:r>
              <a:rPr lang="en-US" sz="2880" dirty="0">
                <a:solidFill>
                  <a:srgbClr val="000000"/>
                </a:solidFill>
              </a:rPr>
              <a:t>human cases or </a:t>
            </a:r>
            <a:r>
              <a:rPr lang="en-US" sz="2880" dirty="0" smtClean="0">
                <a:solidFill>
                  <a:srgbClr val="000000"/>
                </a:solidFill>
              </a:rPr>
              <a:t>carrier.</a:t>
            </a:r>
            <a:r>
              <a:rPr lang="en-US" sz="2880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                                             </a:t>
            </a:r>
            <a:r>
              <a:rPr lang="en-US" sz="2880" dirty="0" smtClean="0">
                <a:solidFill>
                  <a:srgbClr val="C00000"/>
                </a:solidFill>
              </a:rPr>
              <a:t>Human </a:t>
            </a:r>
            <a:r>
              <a:rPr lang="en-US" sz="2880" dirty="0">
                <a:solidFill>
                  <a:srgbClr val="C00000"/>
                </a:solidFill>
              </a:rPr>
              <a:t>disease only </a:t>
            </a:r>
            <a:r>
              <a:rPr lang="en-US" sz="2880" dirty="0">
                <a:solidFill>
                  <a:srgbClr val="000000"/>
                </a:solidFill>
              </a:rPr>
              <a:t>without animal reservoir.</a:t>
            </a:r>
          </a:p>
          <a:p>
            <a:pPr marL="571500" indent="-571500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288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Waterborne</a:t>
            </a:r>
            <a:r>
              <a:rPr lang="en-US" sz="288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: 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drinking un-boiled or untreated water.</a:t>
            </a:r>
          </a:p>
          <a:p>
            <a:pPr marL="571500" indent="-571500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288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Foodborne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; 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Contaminated 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sea food or shellfish.</a:t>
            </a:r>
          </a:p>
          <a:p>
            <a:pPr marL="571500" indent="-571500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288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Fecal-oral route: 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human carriage (colon) is reported in some cases.</a:t>
            </a:r>
            <a:endParaRPr lang="en-US" sz="288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en-US" sz="2880" u="sng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Pathogenesis: </a:t>
            </a:r>
            <a:endParaRPr lang="ar-SA" sz="2880" u="sng" dirty="0" smtClean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457200" indent="-457200" algn="l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2880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Pathogenic dose: 10</a:t>
            </a:r>
            <a:r>
              <a:rPr lang="en-US" sz="2880" baseline="30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8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-10</a:t>
            </a:r>
            <a:r>
              <a:rPr lang="en-US" sz="2880" baseline="30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9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CFU/ml (lower in hypo-</a:t>
            </a:r>
            <a:r>
              <a:rPr lang="en-US" sz="288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chlorohydria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).</a:t>
            </a:r>
          </a:p>
          <a:p>
            <a:pPr marL="457200" indent="-457200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When </a:t>
            </a:r>
            <a:r>
              <a:rPr lang="en-US" sz="288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vibrios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reach </a:t>
            </a:r>
            <a:r>
              <a:rPr lang="en-US" sz="288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ampulla of Vater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in </a:t>
            </a:r>
            <a:r>
              <a:rPr lang="en-US" sz="2880" dirty="0">
                <a:solidFill>
                  <a:schemeClr val="tx1"/>
                </a:solidFill>
                <a:cs typeface="Times New Roman" panose="02020603050405020304" pitchFamily="18" charset="0"/>
              </a:rPr>
              <a:t>the 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duodenum; surviving organisms are bathed in bicarbonate-buffered pancreatic juice (</a:t>
            </a:r>
            <a:r>
              <a:rPr lang="en-US" sz="288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pH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can be as high as </a:t>
            </a:r>
            <a:r>
              <a:rPr lang="en-US" sz="288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9</a:t>
            </a:r>
            <a:r>
              <a:rPr lang="en-US" sz="288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). </a:t>
            </a:r>
            <a:endParaRPr lang="en-US" sz="288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95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152400"/>
            <a:ext cx="8915400" cy="655320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457200" indent="-457200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2900" dirty="0" smtClean="0">
                <a:solidFill>
                  <a:schemeClr val="tx1"/>
                </a:solidFill>
              </a:rPr>
              <a:t>Vibrios reach the epithelia of the small intestine by </a:t>
            </a:r>
            <a:r>
              <a:rPr lang="en-US" sz="2900" dirty="0" smtClean="0">
                <a:solidFill>
                  <a:srgbClr val="C00000"/>
                </a:solidFill>
              </a:rPr>
              <a:t>flagella</a:t>
            </a:r>
            <a:r>
              <a:rPr lang="en-US" sz="2900" dirty="0" smtClean="0">
                <a:solidFill>
                  <a:schemeClr val="tx1"/>
                </a:solidFill>
              </a:rPr>
              <a:t> &amp; </a:t>
            </a:r>
            <a:r>
              <a:rPr lang="en-US" sz="2900" dirty="0" smtClean="0">
                <a:solidFill>
                  <a:srgbClr val="C00000"/>
                </a:solidFill>
              </a:rPr>
              <a:t>mucinase</a:t>
            </a:r>
            <a:r>
              <a:rPr lang="en-US" sz="2900" dirty="0" smtClean="0">
                <a:solidFill>
                  <a:schemeClr val="tx1"/>
                </a:solidFill>
              </a:rPr>
              <a:t> enzyme that hydrolyses the mucus. </a:t>
            </a:r>
          </a:p>
          <a:p>
            <a:pPr marL="571500" indent="-571500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2900" dirty="0" smtClean="0">
                <a:solidFill>
                  <a:schemeClr val="tx1"/>
                </a:solidFill>
              </a:rPr>
              <a:t>Adhere to the epithelia of the intestinal tract by </a:t>
            </a:r>
            <a:r>
              <a:rPr lang="en-US" sz="2900" dirty="0" smtClean="0">
                <a:solidFill>
                  <a:srgbClr val="C00000"/>
                </a:solidFill>
              </a:rPr>
              <a:t>type 1 common pili </a:t>
            </a:r>
            <a:r>
              <a:rPr lang="en-US" sz="2900" dirty="0" smtClean="0">
                <a:solidFill>
                  <a:schemeClr val="tx1"/>
                </a:solidFill>
              </a:rPr>
              <a:t>(colonization factor antigen </a:t>
            </a:r>
            <a:r>
              <a:rPr lang="en-US" sz="2900" dirty="0" err="1" smtClean="0">
                <a:solidFill>
                  <a:srgbClr val="C00000"/>
                </a:solidFill>
              </a:rPr>
              <a:t>Cfa</a:t>
            </a:r>
            <a:r>
              <a:rPr lang="en-US" sz="2900" dirty="0" smtClean="0">
                <a:solidFill>
                  <a:schemeClr val="tx1"/>
                </a:solidFill>
              </a:rPr>
              <a:t>). </a:t>
            </a:r>
          </a:p>
          <a:p>
            <a:pPr marL="571500" indent="-571500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n-US" sz="2900" dirty="0" smtClean="0">
                <a:solidFill>
                  <a:schemeClr val="tx1"/>
                </a:solidFill>
              </a:rPr>
              <a:t>Vibrios stick to each other and establish </a:t>
            </a:r>
            <a:r>
              <a:rPr lang="en-US" sz="2900" dirty="0">
                <a:solidFill>
                  <a:schemeClr val="tx1"/>
                </a:solidFill>
              </a:rPr>
              <a:t>colonization </a:t>
            </a:r>
            <a:r>
              <a:rPr lang="en-US" sz="2900" dirty="0" smtClean="0">
                <a:solidFill>
                  <a:schemeClr val="tx1"/>
                </a:solidFill>
              </a:rPr>
              <a:t>(micro-colonies) by </a:t>
            </a:r>
            <a:r>
              <a:rPr lang="en-US" sz="2900" dirty="0" smtClean="0">
                <a:solidFill>
                  <a:srgbClr val="C00000"/>
                </a:solidFill>
              </a:rPr>
              <a:t>toxin-co-regulated pili (TCP).</a:t>
            </a:r>
          </a:p>
          <a:p>
            <a:pPr marL="457200" lvl="0" indent="-457200">
              <a:spcAft>
                <a:spcPts val="0"/>
              </a:spcAft>
              <a:buClr>
                <a:srgbClr val="F9EBF9">
                  <a:lumMod val="50000"/>
                </a:srgbClr>
              </a:buClr>
              <a:buFont typeface="Courier New" panose="02070309020205020404" pitchFamily="49" charset="0"/>
              <a:buChar char="o"/>
            </a:pPr>
            <a:r>
              <a:rPr lang="en-US" sz="2900" dirty="0" smtClean="0">
                <a:solidFill>
                  <a:schemeClr val="tx1"/>
                </a:solidFill>
              </a:rPr>
              <a:t>Produce cholera toxin.</a:t>
            </a:r>
            <a:r>
              <a:rPr lang="en-US" sz="2900" b="1" dirty="0">
                <a:solidFill>
                  <a:srgbClr val="F9EBF9">
                    <a:lumMod val="50000"/>
                  </a:srgbClr>
                </a:solidFill>
              </a:rPr>
              <a:t> </a:t>
            </a:r>
            <a:r>
              <a:rPr lang="en-US" sz="2900" dirty="0">
                <a:solidFill>
                  <a:srgbClr val="C00000"/>
                </a:solidFill>
              </a:rPr>
              <a:t>Cholera toxin (</a:t>
            </a:r>
            <a:r>
              <a:rPr lang="en-US" sz="2900" dirty="0" err="1">
                <a:solidFill>
                  <a:srgbClr val="C00000"/>
                </a:solidFill>
              </a:rPr>
              <a:t>Ctx</a:t>
            </a:r>
            <a:r>
              <a:rPr lang="en-US" sz="2900" dirty="0">
                <a:solidFill>
                  <a:srgbClr val="C00000"/>
                </a:solidFill>
              </a:rPr>
              <a:t>) </a:t>
            </a:r>
            <a:r>
              <a:rPr lang="en-US" sz="2900" dirty="0">
                <a:solidFill>
                  <a:srgbClr val="000000"/>
                </a:solidFill>
              </a:rPr>
              <a:t>binds to </a:t>
            </a:r>
            <a:r>
              <a:rPr lang="en-US" sz="2900" dirty="0" smtClean="0">
                <a:solidFill>
                  <a:srgbClr val="000000"/>
                </a:solidFill>
              </a:rPr>
              <a:t>the </a:t>
            </a:r>
            <a:r>
              <a:rPr lang="en-US" sz="2900" dirty="0">
                <a:solidFill>
                  <a:srgbClr val="000000"/>
                </a:solidFill>
              </a:rPr>
              <a:t>receptor </a:t>
            </a:r>
            <a:r>
              <a:rPr lang="en-US" sz="2900" dirty="0" smtClean="0">
                <a:solidFill>
                  <a:srgbClr val="000000"/>
                </a:solidFill>
              </a:rPr>
              <a:t>on </a:t>
            </a:r>
            <a:r>
              <a:rPr lang="en-US" sz="2900" dirty="0" smtClean="0">
                <a:solidFill>
                  <a:srgbClr val="000000"/>
                </a:solidFill>
              </a:rPr>
              <a:t>epithelial cells </a:t>
            </a:r>
            <a:r>
              <a:rPr lang="en-US" sz="2900" dirty="0" smtClean="0">
                <a:solidFill>
                  <a:srgbClr val="000000"/>
                </a:solidFill>
              </a:rPr>
              <a:t>→ </a:t>
            </a:r>
            <a:r>
              <a:rPr lang="en-US" sz="2900" dirty="0" smtClean="0">
                <a:solidFill>
                  <a:srgbClr val="000000"/>
                </a:solidFill>
              </a:rPr>
              <a:t>stimulate </a:t>
            </a:r>
            <a:r>
              <a:rPr lang="en-US" sz="2900" dirty="0" smtClean="0">
                <a:solidFill>
                  <a:srgbClr val="000000"/>
                </a:solidFill>
              </a:rPr>
              <a:t>G protein → activate the adenylate cyclase → </a:t>
            </a:r>
            <a:r>
              <a:rPr lang="en-US" sz="2900" dirty="0" smtClean="0">
                <a:solidFill>
                  <a:srgbClr val="000000"/>
                </a:solidFill>
              </a:rPr>
              <a:t>increase </a:t>
            </a:r>
            <a:r>
              <a:rPr lang="en-US" sz="2900" dirty="0">
                <a:solidFill>
                  <a:srgbClr val="000000"/>
                </a:solidFill>
              </a:rPr>
              <a:t>cAMP production </a:t>
            </a:r>
            <a:r>
              <a:rPr lang="en-US" sz="2900" dirty="0" smtClean="0">
                <a:solidFill>
                  <a:srgbClr val="000000"/>
                </a:solidFill>
              </a:rPr>
              <a:t>→ </a:t>
            </a:r>
            <a:r>
              <a:rPr lang="en-US" sz="2900" dirty="0">
                <a:solidFill>
                  <a:srgbClr val="000000"/>
                </a:solidFill>
              </a:rPr>
              <a:t>inhibit sodium absorption and increase chloride secretion by </a:t>
            </a:r>
            <a:r>
              <a:rPr lang="en-US" sz="2900" dirty="0" smtClean="0">
                <a:solidFill>
                  <a:srgbClr val="000000"/>
                </a:solidFill>
              </a:rPr>
              <a:t>enterocytes → ↑NaCl </a:t>
            </a:r>
            <a:r>
              <a:rPr lang="en-US" sz="2900" dirty="0">
                <a:solidFill>
                  <a:srgbClr val="000000"/>
                </a:solidFill>
              </a:rPr>
              <a:t>in the </a:t>
            </a:r>
            <a:r>
              <a:rPr lang="en-US" sz="2900" dirty="0" smtClean="0">
                <a:solidFill>
                  <a:srgbClr val="000000"/>
                </a:solidFill>
              </a:rPr>
              <a:t>lumen→ passive </a:t>
            </a:r>
            <a:r>
              <a:rPr lang="en-US" sz="2900" dirty="0">
                <a:solidFill>
                  <a:srgbClr val="000000"/>
                </a:solidFill>
              </a:rPr>
              <a:t>secretion of </a:t>
            </a:r>
            <a:r>
              <a:rPr lang="en-US" sz="2900" dirty="0" smtClean="0">
                <a:solidFill>
                  <a:srgbClr val="000000"/>
                </a:solidFill>
              </a:rPr>
              <a:t>water → </a:t>
            </a:r>
            <a:r>
              <a:rPr lang="en-US" sz="2900" dirty="0">
                <a:solidFill>
                  <a:srgbClr val="000000"/>
                </a:solidFill>
              </a:rPr>
              <a:t>severe watery </a:t>
            </a:r>
            <a:r>
              <a:rPr lang="en-US" sz="2900" dirty="0" smtClean="0">
                <a:solidFill>
                  <a:srgbClr val="000000"/>
                </a:solidFill>
              </a:rPr>
              <a:t>diarrhea + mucus (the </a:t>
            </a:r>
            <a:r>
              <a:rPr lang="en-US" sz="2900" dirty="0">
                <a:solidFill>
                  <a:srgbClr val="000000"/>
                </a:solidFill>
              </a:rPr>
              <a:t>action of the </a:t>
            </a:r>
            <a:r>
              <a:rPr lang="en-US" sz="2900" dirty="0" smtClean="0">
                <a:solidFill>
                  <a:srgbClr val="000000"/>
                </a:solidFill>
              </a:rPr>
              <a:t>mucinase) </a:t>
            </a:r>
            <a:r>
              <a:rPr lang="en-US" sz="2950" dirty="0" smtClean="0">
                <a:solidFill>
                  <a:srgbClr val="000000"/>
                </a:solidFill>
              </a:rPr>
              <a:t>→ </a:t>
            </a:r>
            <a:r>
              <a:rPr lang="en-US" sz="3100" b="1" dirty="0" smtClean="0">
                <a:solidFill>
                  <a:srgbClr val="000000"/>
                </a:solidFill>
              </a:rPr>
              <a:t>Rice Water Diarrhea.</a:t>
            </a:r>
            <a:endParaRPr lang="en-US" sz="31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61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"/>
            <a:ext cx="8915400" cy="65531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71712" y="1377782"/>
            <a:ext cx="2855269" cy="369332"/>
          </a:xfrm>
          <a:prstGeom prst="rect">
            <a:avLst/>
          </a:prstGeom>
          <a:solidFill>
            <a:srgbClr val="FBF3FB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Flagella, mucinase, </a:t>
            </a:r>
            <a:r>
              <a:rPr lang="en-US" dirty="0" err="1" smtClean="0"/>
              <a:t>Cfa</a:t>
            </a:r>
            <a:r>
              <a:rPr lang="en-US" dirty="0" smtClean="0"/>
              <a:t>, </a:t>
            </a:r>
            <a:r>
              <a:rPr lang="en-US" sz="1600" dirty="0" smtClean="0"/>
              <a:t>TCP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2667000" y="2286000"/>
            <a:ext cx="914400" cy="30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04800" y="1981200"/>
            <a:ext cx="914400" cy="60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66712" y="2286000"/>
            <a:ext cx="852488" cy="30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1796533"/>
            <a:ext cx="8934450" cy="49090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523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Custom 7">
      <a:dk1>
        <a:srgbClr val="E2A3E2"/>
      </a:dk1>
      <a:lt1>
        <a:srgbClr val="000000"/>
      </a:lt1>
      <a:dk2>
        <a:srgbClr val="F9EBF9"/>
      </a:dk2>
      <a:lt2>
        <a:srgbClr val="F9EBF9"/>
      </a:lt2>
      <a:accent1>
        <a:srgbClr val="9900CC"/>
      </a:accent1>
      <a:accent2>
        <a:srgbClr val="800000"/>
      </a:accent2>
      <a:accent3>
        <a:srgbClr val="F9EBF9"/>
      </a:accent3>
      <a:accent4>
        <a:srgbClr val="000000"/>
      </a:accent4>
      <a:accent5>
        <a:srgbClr val="CC3300"/>
      </a:accent5>
      <a:accent6>
        <a:srgbClr val="006600"/>
      </a:accent6>
      <a:hlink>
        <a:srgbClr val="0070C0"/>
      </a:hlink>
      <a:folHlink>
        <a:srgbClr val="BA37BA"/>
      </a:folHlink>
    </a:clrScheme>
    <a:fontScheme name="Custom 2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eme1">
  <a:themeElements>
    <a:clrScheme name="Custom 7">
      <a:dk1>
        <a:srgbClr val="E2A3E2"/>
      </a:dk1>
      <a:lt1>
        <a:srgbClr val="000000"/>
      </a:lt1>
      <a:dk2>
        <a:srgbClr val="F9EBF9"/>
      </a:dk2>
      <a:lt2>
        <a:srgbClr val="F9EBF9"/>
      </a:lt2>
      <a:accent1>
        <a:srgbClr val="9900CC"/>
      </a:accent1>
      <a:accent2>
        <a:srgbClr val="800000"/>
      </a:accent2>
      <a:accent3>
        <a:srgbClr val="F9EBF9"/>
      </a:accent3>
      <a:accent4>
        <a:srgbClr val="000000"/>
      </a:accent4>
      <a:accent5>
        <a:srgbClr val="CC3300"/>
      </a:accent5>
      <a:accent6>
        <a:srgbClr val="006600"/>
      </a:accent6>
      <a:hlink>
        <a:srgbClr val="0070C0"/>
      </a:hlink>
      <a:folHlink>
        <a:srgbClr val="BA37BA"/>
      </a:folHlink>
    </a:clrScheme>
    <a:fontScheme name="Custom 2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eme1">
  <a:themeElements>
    <a:clrScheme name="Custom 7">
      <a:dk1>
        <a:srgbClr val="E2A3E2"/>
      </a:dk1>
      <a:lt1>
        <a:srgbClr val="000000"/>
      </a:lt1>
      <a:dk2>
        <a:srgbClr val="F9EBF9"/>
      </a:dk2>
      <a:lt2>
        <a:srgbClr val="F9EBF9"/>
      </a:lt2>
      <a:accent1>
        <a:srgbClr val="9900CC"/>
      </a:accent1>
      <a:accent2>
        <a:srgbClr val="800000"/>
      </a:accent2>
      <a:accent3>
        <a:srgbClr val="F9EBF9"/>
      </a:accent3>
      <a:accent4>
        <a:srgbClr val="000000"/>
      </a:accent4>
      <a:accent5>
        <a:srgbClr val="CC3300"/>
      </a:accent5>
      <a:accent6>
        <a:srgbClr val="006600"/>
      </a:accent6>
      <a:hlink>
        <a:srgbClr val="0070C0"/>
      </a:hlink>
      <a:folHlink>
        <a:srgbClr val="BA37BA"/>
      </a:folHlink>
    </a:clrScheme>
    <a:fontScheme name="Custom 2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8826</TotalTime>
  <Words>1140</Words>
  <Application>Microsoft Office PowerPoint</Application>
  <PresentationFormat>On-screen Show (4:3)</PresentationFormat>
  <Paragraphs>113</Paragraphs>
  <Slides>23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Theme1</vt:lpstr>
      <vt:lpstr>1_Theme1</vt:lpstr>
      <vt:lpstr>2_Theme1</vt:lpstr>
      <vt:lpstr>Non Invasive Enteritis II</vt:lpstr>
      <vt:lpstr>PowerPoint Presentation</vt:lpstr>
      <vt:lpstr>PowerPoint Presentation</vt:lpstr>
      <vt:lpstr>PowerPoint Presentation</vt:lpstr>
      <vt:lpstr>PowerPoint Presentation</vt:lpstr>
      <vt:lpstr>N</vt:lpstr>
      <vt:lpstr>PowerPoint Presentation</vt:lpstr>
      <vt:lpstr>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</vt:lpstr>
      <vt:lpstr>PowerPoint Presentation</vt:lpstr>
      <vt:lpstr>PowerPoint Presentation</vt:lpstr>
      <vt:lpstr>Prevention: - Prevent transmission: food and water hygiene &amp; acidification of food. - Vaccines: killed vaccine with recombinant binding subunit of the cholera toxin.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poisoning caused by microbial entry: Secretory (Watery ) diarrheal diseases:</dc:title>
  <dc:creator>Dr.Nemr Mansour</dc:creator>
  <cp:lastModifiedBy>Sozan Fadl</cp:lastModifiedBy>
  <cp:revision>137</cp:revision>
  <dcterms:created xsi:type="dcterms:W3CDTF">2014-04-11T15:04:16Z</dcterms:created>
  <dcterms:modified xsi:type="dcterms:W3CDTF">2016-02-08T05:13:57Z</dcterms:modified>
</cp:coreProperties>
</file>